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3" r:id="rId3"/>
    <p:sldId id="522" r:id="rId4"/>
    <p:sldId id="304" r:id="rId5"/>
    <p:sldId id="525" r:id="rId6"/>
    <p:sldId id="524" r:id="rId7"/>
    <p:sldId id="305" r:id="rId8"/>
    <p:sldId id="306" r:id="rId9"/>
    <p:sldId id="307" r:id="rId10"/>
    <p:sldId id="315" r:id="rId11"/>
    <p:sldId id="523" r:id="rId12"/>
    <p:sldId id="334" r:id="rId13"/>
    <p:sldId id="458" r:id="rId14"/>
    <p:sldId id="352" r:id="rId15"/>
    <p:sldId id="527" r:id="rId16"/>
    <p:sldId id="570" r:id="rId17"/>
    <p:sldId id="354" r:id="rId18"/>
    <p:sldId id="424" r:id="rId19"/>
    <p:sldId id="509" r:id="rId20"/>
    <p:sldId id="510" r:id="rId21"/>
    <p:sldId id="460" r:id="rId22"/>
    <p:sldId id="529" r:id="rId23"/>
    <p:sldId id="528" r:id="rId24"/>
    <p:sldId id="530" r:id="rId25"/>
    <p:sldId id="459" r:id="rId26"/>
    <p:sldId id="531" r:id="rId27"/>
    <p:sldId id="532" r:id="rId28"/>
    <p:sldId id="533" r:id="rId29"/>
    <p:sldId id="461" r:id="rId30"/>
    <p:sldId id="534" r:id="rId31"/>
    <p:sldId id="535" r:id="rId32"/>
    <p:sldId id="536" r:id="rId33"/>
    <p:sldId id="462" r:id="rId34"/>
    <p:sldId id="537" r:id="rId35"/>
    <p:sldId id="539" r:id="rId36"/>
    <p:sldId id="538" r:id="rId37"/>
    <p:sldId id="463" r:id="rId38"/>
    <p:sldId id="474" r:id="rId39"/>
    <p:sldId id="540" r:id="rId40"/>
    <p:sldId id="541" r:id="rId41"/>
    <p:sldId id="464" r:id="rId42"/>
    <p:sldId id="486" r:id="rId43"/>
    <p:sldId id="542" r:id="rId44"/>
    <p:sldId id="487" r:id="rId45"/>
    <p:sldId id="465" r:id="rId46"/>
    <p:sldId id="492" r:id="rId47"/>
    <p:sldId id="493" r:id="rId48"/>
    <p:sldId id="494" r:id="rId49"/>
    <p:sldId id="543" r:id="rId50"/>
    <p:sldId id="546" r:id="rId51"/>
    <p:sldId id="545" r:id="rId52"/>
    <p:sldId id="547" r:id="rId53"/>
    <p:sldId id="548" r:id="rId54"/>
    <p:sldId id="549" r:id="rId55"/>
    <p:sldId id="567" r:id="rId56"/>
    <p:sldId id="550" r:id="rId57"/>
    <p:sldId id="571" r:id="rId58"/>
    <p:sldId id="448" r:id="rId59"/>
    <p:sldId id="449" r:id="rId60"/>
    <p:sldId id="511" r:id="rId61"/>
    <p:sldId id="495" r:id="rId62"/>
    <p:sldId id="512" r:id="rId63"/>
    <p:sldId id="496" r:id="rId64"/>
    <p:sldId id="555" r:id="rId65"/>
    <p:sldId id="497" r:id="rId66"/>
    <p:sldId id="513" r:id="rId67"/>
    <p:sldId id="498" r:id="rId68"/>
    <p:sldId id="514" r:id="rId69"/>
    <p:sldId id="499" r:id="rId70"/>
    <p:sldId id="556" r:id="rId71"/>
    <p:sldId id="500" r:id="rId72"/>
    <p:sldId id="574" r:id="rId73"/>
    <p:sldId id="515" r:id="rId74"/>
    <p:sldId id="505" r:id="rId75"/>
    <p:sldId id="558" r:id="rId76"/>
    <p:sldId id="506" r:id="rId77"/>
    <p:sldId id="516" r:id="rId78"/>
    <p:sldId id="501" r:id="rId79"/>
    <p:sldId id="557" r:id="rId80"/>
    <p:sldId id="502" r:id="rId81"/>
    <p:sldId id="517" r:id="rId82"/>
    <p:sldId id="508" r:id="rId83"/>
    <p:sldId id="560" r:id="rId84"/>
    <p:sldId id="559" r:id="rId85"/>
    <p:sldId id="518" r:id="rId86"/>
    <p:sldId id="551" r:id="rId87"/>
    <p:sldId id="519" r:id="rId88"/>
    <p:sldId id="569" r:id="rId89"/>
    <p:sldId id="552" r:id="rId90"/>
    <p:sldId id="568" r:id="rId91"/>
    <p:sldId id="520" r:id="rId92"/>
    <p:sldId id="573" r:id="rId93"/>
    <p:sldId id="553" r:id="rId94"/>
    <p:sldId id="572" r:id="rId95"/>
    <p:sldId id="450" r:id="rId96"/>
    <p:sldId id="453" r:id="rId97"/>
    <p:sldId id="452" r:id="rId98"/>
    <p:sldId id="563" r:id="rId99"/>
    <p:sldId id="561" r:id="rId100"/>
    <p:sldId id="564" r:id="rId101"/>
    <p:sldId id="562" r:id="rId102"/>
    <p:sldId id="565" r:id="rId103"/>
    <p:sldId id="566"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01" autoAdjust="0"/>
    <p:restoredTop sz="94660"/>
  </p:normalViewPr>
  <p:slideViewPr>
    <p:cSldViewPr snapToGrid="0">
      <p:cViewPr varScale="1">
        <p:scale>
          <a:sx n="67" d="100"/>
          <a:sy n="67" d="100"/>
        </p:scale>
        <p:origin x="6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97C8-FD0E-4BD6-912F-3284E4099A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6559F17-929F-482F-A744-FDBA485263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0B6C7C9-28DA-45AF-8FE3-B61608B85788}"/>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5038E5B3-962F-4744-AA35-6E5971E5F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3879A-F68C-4A16-997A-EA603A18C510}"/>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336244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E1F6-A23F-473A-9BA0-5D5BA25226F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BE03EEA-0E3A-4140-A7A0-99FF769E9D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500AFC-ACAE-49E5-B444-C862175FD338}"/>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4F1CCE52-A0CA-476D-9C80-2E58756BED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A60E83-6FDD-4425-A2C7-2771968BFAFE}"/>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164448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A52877-598F-467E-94F8-A341C9390C2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061FE8A-ECE8-4877-84A9-6262D2858D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4CF6D90-8AAD-4CB9-8C6A-8194B2CF36BC}"/>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CAA93CCB-6664-45A3-9D86-A3B441A24F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A56792-4494-44C1-AFFC-6BB4AD804241}"/>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36125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EB4F-CC14-4CFE-83FD-D1CC0C650F8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91B25CC-B7FA-4150-BB28-22483C71CD7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8987C7-8E4A-43B8-8C54-F20B0AA36727}"/>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FB92A742-EB42-4306-B30C-C9A030298A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0DEFD1-FB92-4ADF-9D1E-EF979D6BD447}"/>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407939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B6F3-BA10-4E61-808C-C9D6133019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7063A2-7CEE-48D6-9283-75897784F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BD013A-E3D0-4BA6-97C1-CC4F18256D9B}"/>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F3C8965F-B509-410A-B641-CA57FF867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85B81F-491B-4D3B-8701-F1E3CAB12E16}"/>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427111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3382-630E-49F9-9161-69ED6C19244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E8F260-390F-4455-A132-20AADEEFE45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F2DFCD3-E963-4377-9BE6-B0D7E36042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CB271CE-1696-4A75-94B3-F910E1265350}"/>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6" name="Footer Placeholder 5">
            <a:extLst>
              <a:ext uri="{FF2B5EF4-FFF2-40B4-BE49-F238E27FC236}">
                <a16:creationId xmlns:a16="http://schemas.microsoft.com/office/drawing/2014/main" id="{3F61BF6E-0B92-43DD-B22E-6CBB1C92DF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27912E-F304-42C2-A0B7-F2263B99EC1B}"/>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370695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2420-A558-4893-90C7-DF2211EB69C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6EBBDBC-C452-4D27-940E-7F4A6C1F6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4F39B6-E138-4431-969C-061E221E6B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C7D4DF1-89D0-48D1-A41A-9454AEB25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502CE5-2844-478F-9860-FC5354B425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0AB4BBD-6309-44CE-B03A-FF7D4CD32F94}"/>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8" name="Footer Placeholder 7">
            <a:extLst>
              <a:ext uri="{FF2B5EF4-FFF2-40B4-BE49-F238E27FC236}">
                <a16:creationId xmlns:a16="http://schemas.microsoft.com/office/drawing/2014/main" id="{433F4F17-E1D4-4110-893B-A60E95C42D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F72F08-AC4B-4F5C-9540-28CF5846019B}"/>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194336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0236-BA9F-444F-8CC8-D8B78C51198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9A2A323-EA5B-4D2D-9E26-DD3E1415823E}"/>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4" name="Footer Placeholder 3">
            <a:extLst>
              <a:ext uri="{FF2B5EF4-FFF2-40B4-BE49-F238E27FC236}">
                <a16:creationId xmlns:a16="http://schemas.microsoft.com/office/drawing/2014/main" id="{998692A7-D6C7-42DD-BA9C-DE87747BDD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88274E-754B-476D-A408-23A47322DDD7}"/>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120004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B76FC-818A-43BD-AA40-6EB22BFD2F17}"/>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3" name="Footer Placeholder 2">
            <a:extLst>
              <a:ext uri="{FF2B5EF4-FFF2-40B4-BE49-F238E27FC236}">
                <a16:creationId xmlns:a16="http://schemas.microsoft.com/office/drawing/2014/main" id="{136EBE2C-B430-427A-ABEC-3E43F8AC1B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1EBEE0-7C82-4BF6-9972-1D02A552E640}"/>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95280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23A4-8995-4FCD-9EF9-F9E30A237C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A8312DC-003D-4B53-811E-1D189EC377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EFF4222-4CB5-41CC-818D-826083178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8604BF-D79C-42CB-BD2B-ACFD4554B67F}"/>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6" name="Footer Placeholder 5">
            <a:extLst>
              <a:ext uri="{FF2B5EF4-FFF2-40B4-BE49-F238E27FC236}">
                <a16:creationId xmlns:a16="http://schemas.microsoft.com/office/drawing/2014/main" id="{FEE8F31B-831D-4913-9B56-80EEF8F676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274DA0-6787-4AB2-955F-C002955710C5}"/>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250162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62B1-AE43-4F5B-BF2B-18092135FC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BAB296-382E-40EC-BDCC-92332E341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DF800F-B361-4572-A2B2-4E6ECDBA6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450C22-57E3-4089-8570-578733F57429}"/>
              </a:ext>
            </a:extLst>
          </p:cNvPr>
          <p:cNvSpPr>
            <a:spLocks noGrp="1"/>
          </p:cNvSpPr>
          <p:nvPr>
            <p:ph type="dt" sz="half" idx="10"/>
          </p:nvPr>
        </p:nvSpPr>
        <p:spPr/>
        <p:txBody>
          <a:bodyPr/>
          <a:lstStyle/>
          <a:p>
            <a:fld id="{16390874-B351-4A19-94BC-DE510574187B}" type="datetimeFigureOut">
              <a:rPr lang="en-GB" smtClean="0"/>
              <a:t>09/05/2023</a:t>
            </a:fld>
            <a:endParaRPr lang="en-GB"/>
          </a:p>
        </p:txBody>
      </p:sp>
      <p:sp>
        <p:nvSpPr>
          <p:cNvPr id="6" name="Footer Placeholder 5">
            <a:extLst>
              <a:ext uri="{FF2B5EF4-FFF2-40B4-BE49-F238E27FC236}">
                <a16:creationId xmlns:a16="http://schemas.microsoft.com/office/drawing/2014/main" id="{6D88A9C7-6EA7-4781-96E0-98C67CC8DB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5F0EC-E5C8-4E70-9C7A-B3E61FC3EC7F}"/>
              </a:ext>
            </a:extLst>
          </p:cNvPr>
          <p:cNvSpPr>
            <a:spLocks noGrp="1"/>
          </p:cNvSpPr>
          <p:nvPr>
            <p:ph type="sldNum" sz="quarter" idx="12"/>
          </p:nvPr>
        </p:nvSpPr>
        <p:spPr/>
        <p:txBody>
          <a:bodyPr/>
          <a:lstStyle/>
          <a:p>
            <a:fld id="{48414C81-3580-494B-AD00-628BDDCA254C}" type="slidenum">
              <a:rPr lang="en-GB" smtClean="0"/>
              <a:t>‹#›</a:t>
            </a:fld>
            <a:endParaRPr lang="en-GB"/>
          </a:p>
        </p:txBody>
      </p:sp>
    </p:spTree>
    <p:extLst>
      <p:ext uri="{BB962C8B-B14F-4D97-AF65-F5344CB8AC3E}">
        <p14:creationId xmlns:p14="http://schemas.microsoft.com/office/powerpoint/2010/main" val="287330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A6BAD-1F8D-40A9-A586-4C34421DD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385FDBD-C1E0-48F3-A9A0-43F583CFA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971FA2-D6DF-4513-96BB-592305A4FA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90874-B351-4A19-94BC-DE510574187B}" type="datetimeFigureOut">
              <a:rPr lang="en-GB" smtClean="0"/>
              <a:t>09/05/2023</a:t>
            </a:fld>
            <a:endParaRPr lang="en-GB"/>
          </a:p>
        </p:txBody>
      </p:sp>
      <p:sp>
        <p:nvSpPr>
          <p:cNvPr id="5" name="Footer Placeholder 4">
            <a:extLst>
              <a:ext uri="{FF2B5EF4-FFF2-40B4-BE49-F238E27FC236}">
                <a16:creationId xmlns:a16="http://schemas.microsoft.com/office/drawing/2014/main" id="{EE88BAF2-285F-459B-90A0-4FC3C425F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97C888-EFCD-4F8B-A7B1-B51E25B1F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4C81-3580-494B-AD00-628BDDCA254C}" type="slidenum">
              <a:rPr lang="en-GB" smtClean="0"/>
              <a:t>‹#›</a:t>
            </a:fld>
            <a:endParaRPr lang="en-GB"/>
          </a:p>
        </p:txBody>
      </p:sp>
    </p:spTree>
    <p:extLst>
      <p:ext uri="{BB962C8B-B14F-4D97-AF65-F5344CB8AC3E}">
        <p14:creationId xmlns:p14="http://schemas.microsoft.com/office/powerpoint/2010/main" val="3264622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4.xml"/><Relationship Id="rId5" Type="http://schemas.openxmlformats.org/officeDocument/2006/relationships/image" Target="../media/image5.pn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01.xml"/><Relationship Id="rId5" Type="http://schemas.openxmlformats.org/officeDocument/2006/relationships/image" Target="../media/image5.png"/><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03.xml"/><Relationship Id="rId5" Type="http://schemas.openxmlformats.org/officeDocument/2006/relationships/image" Target="../media/image5.png"/><Relationship Id="rId4" Type="http://schemas.openxmlformats.org/officeDocument/2006/relationships/image" Target="../media/image4.png"/></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1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3.png"/><Relationship Id="rId7" Type="http://schemas.openxmlformats.org/officeDocument/2006/relationships/slide" Target="slide21.xml"/><Relationship Id="rId12" Type="http://schemas.openxmlformats.org/officeDocument/2006/relationships/slide" Target="slide4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5.xml"/><Relationship Id="rId5" Type="http://schemas.openxmlformats.org/officeDocument/2006/relationships/image" Target="../media/image5.png"/><Relationship Id="rId10" Type="http://schemas.openxmlformats.org/officeDocument/2006/relationships/slide" Target="slide37.xml"/><Relationship Id="rId4" Type="http://schemas.openxmlformats.org/officeDocument/2006/relationships/image" Target="../media/image4.png"/><Relationship Id="rId9" Type="http://schemas.openxmlformats.org/officeDocument/2006/relationships/slide" Target="slide33.xml"/></Relationships>
</file>

<file path=ppt/slides/_rels/slide15.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3.png"/><Relationship Id="rId7" Type="http://schemas.openxmlformats.org/officeDocument/2006/relationships/slide" Target="slide5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3.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5.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0.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59.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0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2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8.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00.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3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3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6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64.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34.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3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6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38.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3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0.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6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70.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4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4.xml"/><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79.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7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46.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7.xml"/><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3.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3.png"/><Relationship Id="rId7" Type="http://schemas.openxmlformats.org/officeDocument/2006/relationships/slide" Target="slide5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3.xml"/><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5.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7.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1.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9.xml"/><Relationship Id="rId5" Type="http://schemas.openxmlformats.org/officeDocument/2006/relationships/image" Target="../media/image5.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1.xml"/><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3.xml"/><Relationship Id="rId5" Type="http://schemas.openxmlformats.org/officeDocument/2006/relationships/image" Target="../media/image5.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image" Target="../media/image5.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7.xml"/><Relationship Id="rId5" Type="http://schemas.openxmlformats.org/officeDocument/2006/relationships/image" Target="../media/image5.pn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9.xml"/><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1.xml"/><Relationship Id="rId5" Type="http://schemas.openxmlformats.org/officeDocument/2006/relationships/image" Target="../media/image5.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image" Target="../media/image5.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6.xml"/><Relationship Id="rId5" Type="http://schemas.openxmlformats.org/officeDocument/2006/relationships/image" Target="../media/image5.png"/><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8.xml"/><Relationship Id="rId5" Type="http://schemas.openxmlformats.org/officeDocument/2006/relationships/image" Target="../media/image5.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0.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5.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2.xml"/><Relationship Id="rId5" Type="http://schemas.openxmlformats.org/officeDocument/2006/relationships/image" Target="../media/image5.pn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4.xml"/><Relationship Id="rId5" Type="http://schemas.openxmlformats.org/officeDocument/2006/relationships/image" Target="../media/image5.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7.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image" Target="../media/image5.png"/><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7.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0.xml"/><Relationship Id="rId5" Type="http://schemas.openxmlformats.org/officeDocument/2006/relationships/image" Target="../media/image5.png"/><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0.xml"/><Relationship Id="rId5" Type="http://schemas.openxmlformats.org/officeDocument/2006/relationships/image" Target="../media/image5.png"/><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3.xml"/><Relationship Id="rId5" Type="http://schemas.openxmlformats.org/officeDocument/2006/relationships/image" Target="../media/image5.png"/><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4.xml"/><Relationship Id="rId5" Type="http://schemas.openxmlformats.org/officeDocument/2006/relationships/image" Target="../media/image5.png"/><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5.png"/><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5.png"/><Relationship Id="rId4" Type="http://schemas.openxmlformats.org/officeDocument/2006/relationships/image" Target="../media/image4.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5.png"/><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9.xml"/><Relationship Id="rId5" Type="http://schemas.openxmlformats.org/officeDocument/2006/relationships/image" Target="../media/image5.png"/><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2" name="Picture 1"/>
          <p:cNvPicPr>
            <a:picLocks noChangeAspect="1"/>
          </p:cNvPicPr>
          <p:nvPr/>
        </p:nvPicPr>
        <p:blipFill rotWithShape="1">
          <a:blip r:embed="rId3"/>
          <a:srcRect l="11508" t="17555" r="13063" b="17251"/>
          <a:stretch/>
        </p:blipFill>
        <p:spPr>
          <a:xfrm>
            <a:off x="1241776" y="410184"/>
            <a:ext cx="2913195" cy="2887518"/>
          </a:xfrm>
          <a:prstGeom prst="rect">
            <a:avLst/>
          </a:prstGeom>
        </p:spPr>
      </p:pic>
      <p:sp>
        <p:nvSpPr>
          <p:cNvPr id="6" name="TextBox 5"/>
          <p:cNvSpPr txBox="1"/>
          <p:nvPr/>
        </p:nvSpPr>
        <p:spPr>
          <a:xfrm>
            <a:off x="1135137" y="3591266"/>
            <a:ext cx="5579988" cy="1446550"/>
          </a:xfrm>
          <a:prstGeom prst="rect">
            <a:avLst/>
          </a:prstGeom>
          <a:noFill/>
        </p:spPr>
        <p:txBody>
          <a:bodyPr wrap="square" rtlCol="0">
            <a:spAutoFit/>
          </a:bodyPr>
          <a:lstStyle/>
          <a:p>
            <a:r>
              <a:rPr lang="en-GB" sz="8800" dirty="0">
                <a:latin typeface="Bahnschrift" panose="020B0502040204020203" pitchFamily="34" charset="0"/>
              </a:rPr>
              <a:t>Survivors!</a:t>
            </a:r>
          </a:p>
        </p:txBody>
      </p:sp>
      <p:pic>
        <p:nvPicPr>
          <p:cNvPr id="9" name="Picture 8"/>
          <p:cNvPicPr>
            <a:picLocks noChangeAspect="1"/>
          </p:cNvPicPr>
          <p:nvPr/>
        </p:nvPicPr>
        <p:blipFill>
          <a:blip r:embed="rId4"/>
          <a:stretch>
            <a:fillRect/>
          </a:stretch>
        </p:blipFill>
        <p:spPr>
          <a:xfrm>
            <a:off x="9381420" y="5709130"/>
            <a:ext cx="914479" cy="1097375"/>
          </a:xfrm>
          <a:prstGeom prst="rect">
            <a:avLst/>
          </a:prstGeom>
        </p:spPr>
      </p:pic>
      <p:pic>
        <p:nvPicPr>
          <p:cNvPr id="11" name="Picture 10"/>
          <p:cNvPicPr>
            <a:picLocks noChangeAspect="1"/>
          </p:cNvPicPr>
          <p:nvPr/>
        </p:nvPicPr>
        <p:blipFill>
          <a:blip r:embed="rId5"/>
          <a:stretch>
            <a:fillRect/>
          </a:stretch>
        </p:blipFill>
        <p:spPr>
          <a:xfrm>
            <a:off x="8172441" y="5674657"/>
            <a:ext cx="1208978" cy="1198861"/>
          </a:xfrm>
          <a:prstGeom prst="rect">
            <a:avLst/>
          </a:prstGeom>
        </p:spPr>
      </p:pic>
    </p:spTree>
    <p:extLst>
      <p:ext uri="{BB962C8B-B14F-4D97-AF65-F5344CB8AC3E}">
        <p14:creationId xmlns:p14="http://schemas.microsoft.com/office/powerpoint/2010/main" val="280821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041FEC6A-9FBC-1CFF-14FE-31A1A82DD6BF}"/>
              </a:ext>
            </a:extLst>
          </p:cNvPr>
          <p:cNvSpPr/>
          <p:nvPr/>
        </p:nvSpPr>
        <p:spPr>
          <a:xfrm>
            <a:off x="334663" y="501117"/>
            <a:ext cx="4328157" cy="2673137"/>
          </a:xfrm>
          <a:prstGeom prst="wedgeRectCallout">
            <a:avLst>
              <a:gd name="adj1" fmla="val -13928"/>
              <a:gd name="adj2" fmla="val 91243"/>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rotWithShape="1">
          <a:blip r:embed="rId5"/>
          <a:srcRect l="13257" r="12671" b="45928"/>
          <a:stretch/>
        </p:blipFill>
        <p:spPr>
          <a:xfrm>
            <a:off x="1543058" y="3004531"/>
            <a:ext cx="3159761" cy="2704599"/>
          </a:xfrm>
          <a:prstGeom prst="rect">
            <a:avLst/>
          </a:prstGeom>
        </p:spPr>
      </p:pic>
      <p:sp>
        <p:nvSpPr>
          <p:cNvPr id="10" name="TextBox 9">
            <a:extLst>
              <a:ext uri="{FF2B5EF4-FFF2-40B4-BE49-F238E27FC236}">
                <a16:creationId xmlns:a16="http://schemas.microsoft.com/office/drawing/2014/main" id="{45F1667E-4378-4407-9733-9804EE13F4FC}"/>
              </a:ext>
            </a:extLst>
          </p:cNvPr>
          <p:cNvSpPr txBox="1"/>
          <p:nvPr/>
        </p:nvSpPr>
        <p:spPr>
          <a:xfrm>
            <a:off x="509938" y="796481"/>
            <a:ext cx="4087797" cy="1965410"/>
          </a:xfrm>
          <a:prstGeom prst="rect">
            <a:avLst/>
          </a:prstGeom>
          <a:noFill/>
        </p:spPr>
        <p:txBody>
          <a:bodyPr wrap="square">
            <a:spAutoFit/>
          </a:bodyPr>
          <a:lstStyle/>
          <a:p>
            <a:pPr>
              <a:lnSpc>
                <a:spcPct val="107000"/>
              </a:lnSpc>
              <a:spcAft>
                <a:spcPts val="800"/>
              </a:spcAft>
            </a:pPr>
            <a:r>
              <a:rPr lang="en-GB" sz="2300" dirty="0">
                <a:effectLst/>
                <a:latin typeface="Bahnschrift" panose="020B0502040204020203" pitchFamily="34" charset="0"/>
                <a:ea typeface="Calibri" panose="020F0502020204030204" pitchFamily="34" charset="0"/>
                <a:cs typeface="Times New Roman" panose="02020603050405020304" pitchFamily="18" charset="0"/>
              </a:rPr>
              <a:t>Now mistress </a:t>
            </a:r>
            <a:r>
              <a:rPr lang="en-GB" sz="2300" dirty="0" err="1">
                <a:effectLst/>
                <a:latin typeface="Bahnschrift" panose="020B0502040204020203" pitchFamily="34" charset="0"/>
                <a:ea typeface="Calibri" panose="020F0502020204030204" pitchFamily="34" charset="0"/>
                <a:cs typeface="Times New Roman" panose="02020603050405020304" pitchFamily="18" charset="0"/>
              </a:rPr>
              <a:t>Merryweather</a:t>
            </a:r>
            <a:r>
              <a:rPr lang="en-GB" sz="2300" dirty="0">
                <a:effectLst/>
                <a:latin typeface="Bahnschrift" panose="020B0502040204020203" pitchFamily="34" charset="0"/>
                <a:ea typeface="Calibri" panose="020F0502020204030204" pitchFamily="34" charset="0"/>
                <a:cs typeface="Times New Roman" panose="02020603050405020304" pitchFamily="18" charset="0"/>
              </a:rPr>
              <a:t>, tell me if you are a </a:t>
            </a:r>
            <a:r>
              <a:rPr lang="en-GB" sz="2300" b="1" dirty="0">
                <a:effectLst/>
                <a:latin typeface="Bahnschrift" panose="020B0502040204020203" pitchFamily="34" charset="0"/>
                <a:ea typeface="Calibri" panose="020F0502020204030204" pitchFamily="34" charset="0"/>
                <a:cs typeface="Times New Roman" panose="02020603050405020304" pitchFamily="18" charset="0"/>
              </a:rPr>
              <a:t>widow</a:t>
            </a:r>
            <a:r>
              <a:rPr lang="en-GB" sz="2300" dirty="0">
                <a:effectLst/>
                <a:latin typeface="Bahnschrift" panose="020B0502040204020203" pitchFamily="34" charset="0"/>
                <a:ea typeface="Calibri" panose="020F0502020204030204" pitchFamily="34" charset="0"/>
                <a:cs typeface="Times New Roman" panose="02020603050405020304" pitchFamily="18" charset="0"/>
              </a:rPr>
              <a:t> (whose husband has been killed) or an </a:t>
            </a:r>
            <a:r>
              <a:rPr lang="en-GB" sz="2300" b="1" dirty="0">
                <a:effectLst/>
                <a:latin typeface="Bahnschrift" panose="020B0502040204020203" pitchFamily="34" charset="0"/>
                <a:ea typeface="Calibri" panose="020F0502020204030204" pitchFamily="34" charset="0"/>
                <a:cs typeface="Times New Roman" panose="02020603050405020304" pitchFamily="18" charset="0"/>
              </a:rPr>
              <a:t>orphan</a:t>
            </a:r>
            <a:r>
              <a:rPr lang="en-GB" sz="2300" dirty="0">
                <a:effectLst/>
                <a:latin typeface="Bahnschrift" panose="020B0502040204020203" pitchFamily="34" charset="0"/>
                <a:ea typeface="Calibri" panose="020F0502020204030204" pitchFamily="34" charset="0"/>
                <a:cs typeface="Times New Roman" panose="02020603050405020304" pitchFamily="18" charset="0"/>
              </a:rPr>
              <a:t> (who has lost their parents) </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Rounded Corners 13">
            <a:hlinkClick r:id="rId6" action="ppaction://hlinksldjump"/>
            <a:extLst>
              <a:ext uri="{FF2B5EF4-FFF2-40B4-BE49-F238E27FC236}">
                <a16:creationId xmlns:a16="http://schemas.microsoft.com/office/drawing/2014/main" id="{10A5D2C8-DE62-44EF-B2A6-13F4A846B9BF}"/>
              </a:ext>
            </a:extLst>
          </p:cNvPr>
          <p:cNvSpPr/>
          <p:nvPr/>
        </p:nvSpPr>
        <p:spPr>
          <a:xfrm>
            <a:off x="4870441" y="1997419"/>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hlinkClick r:id="rId7" action="ppaction://hlinksldjump"/>
            <a:extLst>
              <a:ext uri="{FF2B5EF4-FFF2-40B4-BE49-F238E27FC236}">
                <a16:creationId xmlns:a16="http://schemas.microsoft.com/office/drawing/2014/main" id="{A58BCC36-511D-4416-94E8-BFC215EE32D4}"/>
              </a:ext>
            </a:extLst>
          </p:cNvPr>
          <p:cNvSpPr/>
          <p:nvPr/>
        </p:nvSpPr>
        <p:spPr>
          <a:xfrm>
            <a:off x="8380062" y="2012113"/>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8EA9F0C-A076-4E29-AC62-BAFB7C7A0BD3}"/>
              </a:ext>
            </a:extLst>
          </p:cNvPr>
          <p:cNvSpPr txBox="1"/>
          <p:nvPr/>
        </p:nvSpPr>
        <p:spPr>
          <a:xfrm>
            <a:off x="5638116" y="2578543"/>
            <a:ext cx="3078480" cy="523220"/>
          </a:xfrm>
          <a:prstGeom prst="rect">
            <a:avLst/>
          </a:prstGeom>
          <a:noFill/>
        </p:spPr>
        <p:txBody>
          <a:bodyPr wrap="square" rtlCol="0">
            <a:spAutoFit/>
          </a:bodyPr>
          <a:lstStyle/>
          <a:p>
            <a:r>
              <a:rPr lang="en-GB" sz="2800" dirty="0">
                <a:effectLst/>
                <a:latin typeface="Bahnschrift" panose="020B0502040204020203" pitchFamily="34" charset="0"/>
                <a:ea typeface="Calibri" panose="020F0502020204030204" pitchFamily="34" charset="0"/>
                <a:cs typeface="Times New Roman" panose="02020603050405020304" pitchFamily="18" charset="0"/>
              </a:rPr>
              <a:t>Widow</a:t>
            </a:r>
            <a:endParaRPr lang="en-GB" sz="2800" dirty="0"/>
          </a:p>
        </p:txBody>
      </p:sp>
      <p:sp>
        <p:nvSpPr>
          <p:cNvPr id="19" name="TextBox 18">
            <a:extLst>
              <a:ext uri="{FF2B5EF4-FFF2-40B4-BE49-F238E27FC236}">
                <a16:creationId xmlns:a16="http://schemas.microsoft.com/office/drawing/2014/main" id="{7DB6EBC9-D68B-490E-A8E9-0E8A2836B8C6}"/>
              </a:ext>
            </a:extLst>
          </p:cNvPr>
          <p:cNvSpPr txBox="1"/>
          <p:nvPr/>
        </p:nvSpPr>
        <p:spPr>
          <a:xfrm>
            <a:off x="9335646" y="2613177"/>
            <a:ext cx="3078480" cy="523220"/>
          </a:xfrm>
          <a:prstGeom prst="rect">
            <a:avLst/>
          </a:prstGeom>
          <a:noFill/>
        </p:spPr>
        <p:txBody>
          <a:bodyPr wrap="square" rtlCol="0">
            <a:spAutoFit/>
          </a:bodyPr>
          <a:lstStyle/>
          <a:p>
            <a:r>
              <a:rPr lang="en-GB" sz="2800" dirty="0">
                <a:effectLst/>
                <a:latin typeface="Bahnschrift" panose="020B0502040204020203" pitchFamily="34" charset="0"/>
                <a:ea typeface="Calibri" panose="020F0502020204030204" pitchFamily="34" charset="0"/>
                <a:cs typeface="Times New Roman" panose="02020603050405020304" pitchFamily="18" charset="0"/>
              </a:rPr>
              <a:t>Orphan</a:t>
            </a:r>
            <a:endParaRPr lang="en-GB" sz="2800" dirty="0"/>
          </a:p>
        </p:txBody>
      </p:sp>
      <p:sp>
        <p:nvSpPr>
          <p:cNvPr id="7" name="Rectangle 6">
            <a:hlinkClick r:id="rId7" action="ppaction://hlinksldjump"/>
            <a:extLst>
              <a:ext uri="{FF2B5EF4-FFF2-40B4-BE49-F238E27FC236}">
                <a16:creationId xmlns:a16="http://schemas.microsoft.com/office/drawing/2014/main" id="{4B0234F2-AD83-DDB6-9A59-6FB9779F00EE}"/>
              </a:ext>
            </a:extLst>
          </p:cNvPr>
          <p:cNvSpPr/>
          <p:nvPr/>
        </p:nvSpPr>
        <p:spPr>
          <a:xfrm>
            <a:off x="4870441" y="1733550"/>
            <a:ext cx="3302000" cy="2333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6" action="ppaction://hlinksldjump"/>
            <a:extLst>
              <a:ext uri="{FF2B5EF4-FFF2-40B4-BE49-F238E27FC236}">
                <a16:creationId xmlns:a16="http://schemas.microsoft.com/office/drawing/2014/main" id="{3E28DB50-1732-023F-182A-9CAB4BA77E53}"/>
              </a:ext>
            </a:extLst>
          </p:cNvPr>
          <p:cNvSpPr/>
          <p:nvPr/>
        </p:nvSpPr>
        <p:spPr>
          <a:xfrm>
            <a:off x="8387679" y="1658646"/>
            <a:ext cx="3302000" cy="2333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0524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36968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4458208"/>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He is now unable to stand without pain and so is unable to do the job he did before the war.</a:t>
            </a:r>
          </a:p>
          <a:p>
            <a:pPr>
              <a:lnSpc>
                <a:spcPct val="107000"/>
              </a:lnSpc>
              <a:spcAft>
                <a:spcPts val="800"/>
              </a:spcAft>
            </a:pPr>
            <a:endParaRPr lang="en-GB" sz="2400" dirty="0">
              <a:latin typeface="Bradley Hand ITC" panose="03070402050302030203" pitchFamily="66"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starve unless you give him a pension.</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has been ever faithful to Parliament.</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daily pray for you. </a:t>
            </a:r>
            <a:endParaRPr lang="en-GB" dirty="0">
              <a:latin typeface="Bradley Hand ITC" panose="03070402050302030203" pitchFamily="66" charset="0"/>
              <a:cs typeface="Angsana New" panose="020B0502040204020203" pitchFamily="18" charset="-34"/>
            </a:endParaRPr>
          </a:p>
        </p:txBody>
      </p:sp>
      <p:grpSp>
        <p:nvGrpSpPr>
          <p:cNvPr id="5" name="Group 4">
            <a:extLst>
              <a:ext uri="{FF2B5EF4-FFF2-40B4-BE49-F238E27FC236}">
                <a16:creationId xmlns:a16="http://schemas.microsoft.com/office/drawing/2014/main" id="{12B22F92-3780-49FF-1D9D-2F37447195C2}"/>
              </a:ext>
            </a:extLst>
          </p:cNvPr>
          <p:cNvGrpSpPr/>
          <p:nvPr/>
        </p:nvGrpSpPr>
        <p:grpSpPr>
          <a:xfrm>
            <a:off x="9578341" y="3601107"/>
            <a:ext cx="2277101" cy="1875354"/>
            <a:chOff x="9032241" y="2203672"/>
            <a:chExt cx="2277101" cy="1875354"/>
          </a:xfrm>
        </p:grpSpPr>
        <p:sp>
          <p:nvSpPr>
            <p:cNvPr id="12" name="Rectangle: Rounded Corners 11">
              <a:extLst>
                <a:ext uri="{FF2B5EF4-FFF2-40B4-BE49-F238E27FC236}">
                  <a16:creationId xmlns:a16="http://schemas.microsoft.com/office/drawing/2014/main" id="{20ABB5C4-701E-4F3E-27F5-94CF17FD19AD}"/>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281010E-2FD4-B296-DC72-6B8C0E267920}"/>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4" name="Rectangle 13">
            <a:hlinkClick r:id="rId5" action="ppaction://hlinksldjump"/>
            <a:extLst>
              <a:ext uri="{FF2B5EF4-FFF2-40B4-BE49-F238E27FC236}">
                <a16:creationId xmlns:a16="http://schemas.microsoft.com/office/drawing/2014/main" id="{8ECC3C2D-7CC7-065F-294C-9BDF21AE7D85}"/>
              </a:ext>
            </a:extLst>
          </p:cNvPr>
          <p:cNvSpPr/>
          <p:nvPr/>
        </p:nvSpPr>
        <p:spPr>
          <a:xfrm>
            <a:off x="9313309" y="3358483"/>
            <a:ext cx="2800350" cy="2298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36195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64122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960443"/>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skull was broken with a poleaxe and 9 pieces of bone were removed. He is now completely unable to do the job he did before the war, as he finds it hard to stand and is often confused. </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starve unless you help him.</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Please give him a pension.</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daily pray for you. </a:t>
            </a:r>
            <a:endParaRPr lang="en-GB"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2AE1C0FE-C23D-384C-A019-A89A689B3137}"/>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DBA94B71-DD81-941F-3C29-9217A313D058}"/>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DB883DA-40CF-8A5E-FED5-78FBE50BE5C1}"/>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14">
            <a:hlinkClick r:id="rId5" action="ppaction://hlinksldjump"/>
            <a:extLst>
              <a:ext uri="{FF2B5EF4-FFF2-40B4-BE49-F238E27FC236}">
                <a16:creationId xmlns:a16="http://schemas.microsoft.com/office/drawing/2014/main" id="{8A0C52E3-2AC3-CACC-B882-4B32A73EB81E}"/>
              </a:ext>
            </a:extLst>
          </p:cNvPr>
          <p:cNvSpPr/>
          <p:nvPr/>
        </p:nvSpPr>
        <p:spPr>
          <a:xfrm>
            <a:off x="9248775" y="3324225"/>
            <a:ext cx="2800350" cy="2298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518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F63F643F-1036-4DCD-F753-0AF81F8B3A2C}"/>
              </a:ext>
            </a:extLst>
          </p:cNvPr>
          <p:cNvSpPr/>
          <p:nvPr/>
        </p:nvSpPr>
        <p:spPr>
          <a:xfrm>
            <a:off x="304800" y="428625"/>
            <a:ext cx="4208877" cy="2838245"/>
          </a:xfrm>
          <a:prstGeom prst="wedgeRectCallout">
            <a:avLst>
              <a:gd name="adj1" fmla="val -7511"/>
              <a:gd name="adj2" fmla="val 82078"/>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rotWithShape="1">
          <a:blip r:embed="rId5"/>
          <a:srcRect l="13257" r="12671" b="45928"/>
          <a:stretch/>
        </p:blipFill>
        <p:spPr>
          <a:xfrm>
            <a:off x="1543058" y="3004531"/>
            <a:ext cx="3159761" cy="2704599"/>
          </a:xfrm>
          <a:prstGeom prst="rect">
            <a:avLst/>
          </a:prstGeom>
        </p:spPr>
      </p:pic>
      <p:sp>
        <p:nvSpPr>
          <p:cNvPr id="10" name="TextBox 9">
            <a:extLst>
              <a:ext uri="{FF2B5EF4-FFF2-40B4-BE49-F238E27FC236}">
                <a16:creationId xmlns:a16="http://schemas.microsoft.com/office/drawing/2014/main" id="{45F1667E-4378-4407-9733-9804EE13F4FC}"/>
              </a:ext>
            </a:extLst>
          </p:cNvPr>
          <p:cNvSpPr txBox="1"/>
          <p:nvPr/>
        </p:nvSpPr>
        <p:spPr>
          <a:xfrm>
            <a:off x="592186" y="541766"/>
            <a:ext cx="3634103" cy="254473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Now Mr </a:t>
            </a:r>
            <a:r>
              <a:rPr lang="en-GB" sz="2400" dirty="0" err="1">
                <a:effectLst/>
                <a:latin typeface="Bahnschrift" panose="020B0502040204020203" pitchFamily="34" charset="0"/>
                <a:ea typeface="Calibri" panose="020F0502020204030204" pitchFamily="34" charset="0"/>
                <a:cs typeface="Times New Roman" panose="02020603050405020304" pitchFamily="18" charset="0"/>
              </a:rPr>
              <a:t>Hogbrawl</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 tell me your </a:t>
            </a:r>
            <a:r>
              <a:rPr lang="en-GB" sz="2400" b="1" dirty="0">
                <a:effectLst/>
                <a:latin typeface="Bahnschrift" panose="020B0502040204020203" pitchFamily="34" charset="0"/>
                <a:ea typeface="Calibri" panose="020F0502020204030204" pitchFamily="34" charset="0"/>
                <a:cs typeface="Times New Roman" panose="02020603050405020304" pitchFamily="18" charset="0"/>
              </a:rPr>
              <a:t>job</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 before the war. </a:t>
            </a:r>
          </a:p>
          <a:p>
            <a:pPr>
              <a:lnSpc>
                <a:spcPct val="107000"/>
              </a:lnSpc>
              <a:spcAft>
                <a:spcPts val="800"/>
              </a:spcAft>
            </a:pPr>
            <a:r>
              <a:rPr lang="en-GB" sz="2400" dirty="0">
                <a:latin typeface="Bahnschrift" panose="020B0502040204020203" pitchFamily="34" charset="0"/>
                <a:ea typeface="Calibri" panose="020F0502020204030204" pitchFamily="34" charset="0"/>
                <a:cs typeface="Times New Roman" panose="02020603050405020304" pitchFamily="18" charset="0"/>
              </a:rPr>
              <a:t>I</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f you are a child, tell me if you an </a:t>
            </a:r>
            <a:r>
              <a:rPr lang="en-GB" sz="2400" b="1" dirty="0">
                <a:effectLst/>
                <a:latin typeface="Bahnschrift" panose="020B0502040204020203" pitchFamily="34" charset="0"/>
                <a:ea typeface="Calibri" panose="020F0502020204030204" pitchFamily="34" charset="0"/>
                <a:cs typeface="Times New Roman" panose="02020603050405020304" pitchFamily="18" charset="0"/>
              </a:rPr>
              <a:t>orphan</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 (who has lost their parents)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46F1019A-8CE6-4ED6-97F8-C1D9EA2E2365}"/>
              </a:ext>
            </a:extLst>
          </p:cNvPr>
          <p:cNvSpPr/>
          <p:nvPr/>
        </p:nvSpPr>
        <p:spPr>
          <a:xfrm>
            <a:off x="5019040" y="853440"/>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A58BCC36-511D-4416-94E8-BFC215EE32D4}"/>
              </a:ext>
            </a:extLst>
          </p:cNvPr>
          <p:cNvSpPr/>
          <p:nvPr/>
        </p:nvSpPr>
        <p:spPr>
          <a:xfrm>
            <a:off x="8577584" y="819007"/>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230DFFE-867C-4AB3-B4BC-9E88B38E4D6A}"/>
              </a:ext>
            </a:extLst>
          </p:cNvPr>
          <p:cNvSpPr txBox="1"/>
          <p:nvPr/>
        </p:nvSpPr>
        <p:spPr>
          <a:xfrm>
            <a:off x="5566419" y="1310957"/>
            <a:ext cx="3078480" cy="523220"/>
          </a:xfrm>
          <a:prstGeom prst="rect">
            <a:avLst/>
          </a:prstGeom>
          <a:noFill/>
        </p:spPr>
        <p:txBody>
          <a:bodyPr wrap="square" rtlCol="0">
            <a:spAutoFit/>
          </a:bodyPr>
          <a:lstStyle/>
          <a:p>
            <a:r>
              <a:rPr lang="en-GB" sz="2800" dirty="0">
                <a:effectLst/>
                <a:latin typeface="Bahnschrift" panose="020B0502040204020203" pitchFamily="34" charset="0"/>
                <a:ea typeface="Calibri" panose="020F0502020204030204" pitchFamily="34" charset="0"/>
                <a:cs typeface="Times New Roman" panose="02020603050405020304" pitchFamily="18" charset="0"/>
              </a:rPr>
              <a:t>Blacksmith</a:t>
            </a:r>
            <a:endParaRPr lang="en-GB" sz="2800" dirty="0"/>
          </a:p>
        </p:txBody>
      </p:sp>
      <p:sp>
        <p:nvSpPr>
          <p:cNvPr id="19" name="TextBox 18">
            <a:extLst>
              <a:ext uri="{FF2B5EF4-FFF2-40B4-BE49-F238E27FC236}">
                <a16:creationId xmlns:a16="http://schemas.microsoft.com/office/drawing/2014/main" id="{7DB6EBC9-D68B-490E-A8E9-0E8A2836B8C6}"/>
              </a:ext>
            </a:extLst>
          </p:cNvPr>
          <p:cNvSpPr txBox="1"/>
          <p:nvPr/>
        </p:nvSpPr>
        <p:spPr>
          <a:xfrm>
            <a:off x="9381419" y="1319455"/>
            <a:ext cx="3078480" cy="523220"/>
          </a:xfrm>
          <a:prstGeom prst="rect">
            <a:avLst/>
          </a:prstGeom>
          <a:noFill/>
        </p:spPr>
        <p:txBody>
          <a:bodyPr wrap="square" rtlCol="0">
            <a:spAutoFit/>
          </a:bodyPr>
          <a:lstStyle/>
          <a:p>
            <a:r>
              <a:rPr lang="en-GB" sz="2800" dirty="0">
                <a:effectLst/>
                <a:latin typeface="Bahnschrift" panose="020B0502040204020203" pitchFamily="34" charset="0"/>
                <a:ea typeface="Calibri" panose="020F0502020204030204" pitchFamily="34" charset="0"/>
                <a:cs typeface="Times New Roman" panose="02020603050405020304" pitchFamily="18" charset="0"/>
              </a:rPr>
              <a:t>Orphan</a:t>
            </a:r>
            <a:endParaRPr lang="en-GB" sz="2800" dirty="0"/>
          </a:p>
        </p:txBody>
      </p:sp>
      <p:sp>
        <p:nvSpPr>
          <p:cNvPr id="2" name="Rectangle: Rounded Corners 1">
            <a:hlinkClick r:id="rId6" action="ppaction://hlinksldjump"/>
            <a:extLst>
              <a:ext uri="{FF2B5EF4-FFF2-40B4-BE49-F238E27FC236}">
                <a16:creationId xmlns:a16="http://schemas.microsoft.com/office/drawing/2014/main" id="{0F0B0342-D8BD-4606-A355-5722E0FBA237}"/>
              </a:ext>
            </a:extLst>
          </p:cNvPr>
          <p:cNvSpPr/>
          <p:nvPr/>
        </p:nvSpPr>
        <p:spPr>
          <a:xfrm>
            <a:off x="5019040" y="650240"/>
            <a:ext cx="3464560" cy="214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7" action="ppaction://hlinksldjump"/>
            <a:extLst>
              <a:ext uri="{FF2B5EF4-FFF2-40B4-BE49-F238E27FC236}">
                <a16:creationId xmlns:a16="http://schemas.microsoft.com/office/drawing/2014/main" id="{DB651B97-A517-FED9-A4BF-8804BA1D5F94}"/>
              </a:ext>
            </a:extLst>
          </p:cNvPr>
          <p:cNvSpPr/>
          <p:nvPr/>
        </p:nvSpPr>
        <p:spPr>
          <a:xfrm>
            <a:off x="8644899" y="853440"/>
            <a:ext cx="3309638" cy="17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93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944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90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596900" y="428310"/>
            <a:ext cx="2999740" cy="3051413"/>
          </a:xfrm>
          <a:prstGeom prst="rect">
            <a:avLst/>
          </a:prstGeom>
          <a:noFill/>
        </p:spPr>
        <p:txBody>
          <a:bodyPr wrap="square">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Now tell me your sad story Have you suffered from any injuries or losses? </a:t>
            </a:r>
          </a:p>
          <a:p>
            <a:pPr>
              <a:lnSpc>
                <a:spcPct val="107000"/>
              </a:lnSpc>
              <a:spcAft>
                <a:spcPts val="800"/>
              </a:spcAft>
            </a:pPr>
            <a:endParaRPr lang="en-GB"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You will need a certificate from a doctor to prove you have any wounds you describe. </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403059" y="1066800"/>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81535A84-2AA0-4F2D-AFE4-E54EBBAC3551}"/>
              </a:ext>
            </a:extLst>
          </p:cNvPr>
          <p:cNvSpPr/>
          <p:nvPr/>
        </p:nvSpPr>
        <p:spPr>
          <a:xfrm>
            <a:off x="6533468" y="1066800"/>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F673E3A5-AD73-4DAB-BA59-8CECF00887C0}"/>
              </a:ext>
            </a:extLst>
          </p:cNvPr>
          <p:cNvSpPr/>
          <p:nvPr/>
        </p:nvSpPr>
        <p:spPr>
          <a:xfrm>
            <a:off x="8714090" y="1066800"/>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4611044" y="1306387"/>
            <a:ext cx="1552784" cy="670440"/>
          </a:xfrm>
          <a:prstGeom prst="rect">
            <a:avLst/>
          </a:prstGeom>
          <a:noFill/>
        </p:spPr>
        <p:txBody>
          <a:bodyPr wrap="square" rtlCol="0">
            <a:spAutoFit/>
          </a:bodyPr>
          <a:lstStyle/>
          <a:p>
            <a:pPr>
              <a:lnSpc>
                <a:spcPct val="107000"/>
              </a:lnSpc>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hot through the neck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CD836775-220C-4860-8623-BF649DF1229A}"/>
              </a:ext>
            </a:extLst>
          </p:cNvPr>
          <p:cNvSpPr txBox="1"/>
          <p:nvPr/>
        </p:nvSpPr>
        <p:spPr>
          <a:xfrm>
            <a:off x="6735626" y="1283577"/>
            <a:ext cx="1552784" cy="670440"/>
          </a:xfrm>
          <a:prstGeom prst="rect">
            <a:avLst/>
          </a:prstGeom>
          <a:noFill/>
        </p:spPr>
        <p:txBody>
          <a:bodyPr wrap="square" rtlCol="0">
            <a:spAutoFit/>
          </a:bodyPr>
          <a:lstStyle/>
          <a:p>
            <a:pPr>
              <a:lnSpc>
                <a:spcPct val="107000"/>
              </a:lnSpc>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kull broken with a poleaxe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2551A13-C498-496A-A950-46EBCBFA1FC5}"/>
              </a:ext>
            </a:extLst>
          </p:cNvPr>
          <p:cNvSpPr txBox="1"/>
          <p:nvPr/>
        </p:nvSpPr>
        <p:spPr>
          <a:xfrm>
            <a:off x="8867564" y="1135395"/>
            <a:ext cx="1650152" cy="966803"/>
          </a:xfrm>
          <a:prstGeom prst="rect">
            <a:avLst/>
          </a:prstGeom>
          <a:noFill/>
        </p:spPr>
        <p:txBody>
          <a:bodyPr wrap="square" rtlCol="0">
            <a:spAutoFit/>
          </a:bodyPr>
          <a:lstStyle/>
          <a:p>
            <a:pPr>
              <a:lnSpc>
                <a:spcPct val="107000"/>
              </a:lnSpc>
              <a:spcAft>
                <a:spcPts val="800"/>
              </a:spcAft>
            </a:pPr>
            <a:r>
              <a:rPr lang="en-GB" dirty="0">
                <a:latin typeface="Times New Roman" panose="02020603050405020304" pitchFamily="18" charset="0"/>
                <a:ea typeface="Calibri" panose="020F0502020204030204" pitchFamily="34" charset="0"/>
              </a:rPr>
              <a:t>Stabbed in </a:t>
            </a:r>
            <a:r>
              <a:rPr lang="en-GB" sz="1800" dirty="0">
                <a:effectLst/>
                <a:latin typeface="Times New Roman" panose="02020603050405020304" pitchFamily="18" charset="0"/>
                <a:ea typeface="Calibri" panose="020F0502020204030204" pitchFamily="34" charset="0"/>
              </a:rPr>
              <a:t>the side with a sword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7CE38019-2126-4036-BA21-11E70D6A9C07}"/>
              </a:ext>
            </a:extLst>
          </p:cNvPr>
          <p:cNvSpPr/>
          <p:nvPr/>
        </p:nvSpPr>
        <p:spPr>
          <a:xfrm>
            <a:off x="4403058" y="2385044"/>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Arms shot off by a cannonball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4FECCA03-7F2B-4DDA-B547-E7306E26574F}"/>
              </a:ext>
            </a:extLst>
          </p:cNvPr>
          <p:cNvSpPr/>
          <p:nvPr/>
        </p:nvSpPr>
        <p:spPr>
          <a:xfrm>
            <a:off x="6572396" y="2385044"/>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a:t>
            </a: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eet trampled by a horse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42CF4E22-8FC5-446E-B177-72DCB94D81DE}"/>
              </a:ext>
            </a:extLst>
          </p:cNvPr>
          <p:cNvSpPr/>
          <p:nvPr/>
        </p:nvSpPr>
        <p:spPr>
          <a:xfrm>
            <a:off x="6624903" y="3703288"/>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56BCEC76-A477-4DFA-B8D2-A9C8A0CF1E2C}"/>
              </a:ext>
            </a:extLst>
          </p:cNvPr>
          <p:cNvSpPr/>
          <p:nvPr/>
        </p:nvSpPr>
        <p:spPr>
          <a:xfrm>
            <a:off x="8714089" y="2364704"/>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539A48CC-6F60-4859-9889-3F91BDC4C054}"/>
              </a:ext>
            </a:extLst>
          </p:cNvPr>
          <p:cNvSpPr txBox="1"/>
          <p:nvPr/>
        </p:nvSpPr>
        <p:spPr>
          <a:xfrm>
            <a:off x="6827061" y="3920065"/>
            <a:ext cx="1552784" cy="374077"/>
          </a:xfrm>
          <a:prstGeom prst="rect">
            <a:avLst/>
          </a:prstGeom>
          <a:noFill/>
        </p:spPr>
        <p:txBody>
          <a:bodyPr wrap="square" rtlCol="0">
            <a:spAutoFit/>
          </a:bodyPr>
          <a:lstStyle/>
          <a:p>
            <a:pPr>
              <a:lnSpc>
                <a:spcPct val="107000"/>
              </a:lnSpc>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hot in the leg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CD5ACFA-04A2-48C4-906B-7C794506AB11}"/>
              </a:ext>
            </a:extLst>
          </p:cNvPr>
          <p:cNvSpPr txBox="1"/>
          <p:nvPr/>
        </p:nvSpPr>
        <p:spPr>
          <a:xfrm>
            <a:off x="8964932" y="2562053"/>
            <a:ext cx="1552784" cy="670440"/>
          </a:xfrm>
          <a:prstGeom prst="rect">
            <a:avLst/>
          </a:prstGeom>
          <a:noFill/>
        </p:spPr>
        <p:txBody>
          <a:bodyPr wrap="square" rtlCol="0">
            <a:spAutoFit/>
          </a:bodyPr>
          <a:lstStyle/>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House burned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hlinkClick r:id="rId6" action="ppaction://hlinksldjump"/>
            <a:extLst>
              <a:ext uri="{FF2B5EF4-FFF2-40B4-BE49-F238E27FC236}">
                <a16:creationId xmlns:a16="http://schemas.microsoft.com/office/drawing/2014/main" id="{50C76CDB-69FF-4A09-BCA7-FF352E7165FB}"/>
              </a:ext>
            </a:extLst>
          </p:cNvPr>
          <p:cNvSpPr/>
          <p:nvPr/>
        </p:nvSpPr>
        <p:spPr>
          <a:xfrm>
            <a:off x="4328160" y="955040"/>
            <a:ext cx="2051833" cy="1353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B3A917CF-CBDA-42F8-9EFE-FED8B64597EE}"/>
              </a:ext>
            </a:extLst>
          </p:cNvPr>
          <p:cNvSpPr/>
          <p:nvPr/>
        </p:nvSpPr>
        <p:spPr>
          <a:xfrm>
            <a:off x="6477177" y="944583"/>
            <a:ext cx="2051833" cy="1353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hlinkClick r:id="rId7" action="ppaction://hlinksldjump"/>
            <a:extLst>
              <a:ext uri="{FF2B5EF4-FFF2-40B4-BE49-F238E27FC236}">
                <a16:creationId xmlns:a16="http://schemas.microsoft.com/office/drawing/2014/main" id="{97F16F0C-F88F-4362-8ADB-250742010DD8}"/>
              </a:ext>
            </a:extLst>
          </p:cNvPr>
          <p:cNvSpPr/>
          <p:nvPr/>
        </p:nvSpPr>
        <p:spPr>
          <a:xfrm>
            <a:off x="6494515" y="1066800"/>
            <a:ext cx="2100847" cy="12418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7" action="ppaction://hlinksldjump"/>
            <a:extLst>
              <a:ext uri="{FF2B5EF4-FFF2-40B4-BE49-F238E27FC236}">
                <a16:creationId xmlns:a16="http://schemas.microsoft.com/office/drawing/2014/main" id="{4BB35C65-2A41-4343-BA95-E070BCECCDCB}"/>
              </a:ext>
            </a:extLst>
          </p:cNvPr>
          <p:cNvSpPr/>
          <p:nvPr/>
        </p:nvSpPr>
        <p:spPr>
          <a:xfrm>
            <a:off x="6572396" y="1066800"/>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8" action="ppaction://hlinksldjump"/>
            <a:extLst>
              <a:ext uri="{FF2B5EF4-FFF2-40B4-BE49-F238E27FC236}">
                <a16:creationId xmlns:a16="http://schemas.microsoft.com/office/drawing/2014/main" id="{ADD8668F-D7FE-49E3-88FE-06DC149344A6}"/>
              </a:ext>
            </a:extLst>
          </p:cNvPr>
          <p:cNvSpPr/>
          <p:nvPr/>
        </p:nvSpPr>
        <p:spPr>
          <a:xfrm>
            <a:off x="8709884" y="1050593"/>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hlinkClick r:id="rId9" action="ppaction://hlinksldjump"/>
            <a:extLst>
              <a:ext uri="{FF2B5EF4-FFF2-40B4-BE49-F238E27FC236}">
                <a16:creationId xmlns:a16="http://schemas.microsoft.com/office/drawing/2014/main" id="{4C7B3A3F-A534-4F83-8EF1-10E54132B1C2}"/>
              </a:ext>
            </a:extLst>
          </p:cNvPr>
          <p:cNvSpPr/>
          <p:nvPr/>
        </p:nvSpPr>
        <p:spPr>
          <a:xfrm>
            <a:off x="4386320" y="2392752"/>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10" action="ppaction://hlinksldjump"/>
            <a:extLst>
              <a:ext uri="{FF2B5EF4-FFF2-40B4-BE49-F238E27FC236}">
                <a16:creationId xmlns:a16="http://schemas.microsoft.com/office/drawing/2014/main" id="{F4A40480-1B42-45A7-91BC-064EAC0E7569}"/>
              </a:ext>
            </a:extLst>
          </p:cNvPr>
          <p:cNvSpPr/>
          <p:nvPr/>
        </p:nvSpPr>
        <p:spPr>
          <a:xfrm>
            <a:off x="6555006" y="2389804"/>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11" action="ppaction://hlinksldjump"/>
            <a:extLst>
              <a:ext uri="{FF2B5EF4-FFF2-40B4-BE49-F238E27FC236}">
                <a16:creationId xmlns:a16="http://schemas.microsoft.com/office/drawing/2014/main" id="{6FA2E5DE-11DA-4343-94B6-F592F9C5028A}"/>
              </a:ext>
            </a:extLst>
          </p:cNvPr>
          <p:cNvSpPr/>
          <p:nvPr/>
        </p:nvSpPr>
        <p:spPr>
          <a:xfrm>
            <a:off x="6623763" y="3715419"/>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12" action="ppaction://hlinksldjump"/>
            <a:extLst>
              <a:ext uri="{FF2B5EF4-FFF2-40B4-BE49-F238E27FC236}">
                <a16:creationId xmlns:a16="http://schemas.microsoft.com/office/drawing/2014/main" id="{6CDB69F6-D392-48DA-A382-D4B0CBC5A41E}"/>
              </a:ext>
            </a:extLst>
          </p:cNvPr>
          <p:cNvSpPr/>
          <p:nvPr/>
        </p:nvSpPr>
        <p:spPr>
          <a:xfrm>
            <a:off x="8746139" y="2327592"/>
            <a:ext cx="1935511" cy="11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815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80333" y="1280048"/>
            <a:ext cx="2999740" cy="1763368"/>
          </a:xfrm>
          <a:prstGeom prst="rect">
            <a:avLst/>
          </a:prstGeom>
          <a:noFill/>
        </p:spPr>
        <p:txBody>
          <a:bodyPr wrap="square">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Now tell me your sad story Have you suffered from any injuries or losses? </a:t>
            </a:r>
          </a:p>
          <a:p>
            <a:pPr>
              <a:lnSpc>
                <a:spcPct val="107000"/>
              </a:lnSpc>
              <a:spcAft>
                <a:spcPts val="800"/>
              </a:spcAft>
            </a:pPr>
            <a:endParaRPr lang="en-GB"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A73C4353-B936-4C2B-844F-484EC0B63A53}"/>
              </a:ext>
            </a:extLst>
          </p:cNvPr>
          <p:cNvSpPr/>
          <p:nvPr/>
        </p:nvSpPr>
        <p:spPr>
          <a:xfrm>
            <a:off x="4970764" y="1402019"/>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Husband killed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F7E2D421-2438-4D2F-B4B2-2CE05E417DDF}"/>
              </a:ext>
            </a:extLst>
          </p:cNvPr>
          <p:cNvSpPr/>
          <p:nvPr/>
        </p:nvSpPr>
        <p:spPr>
          <a:xfrm>
            <a:off x="7082464"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56BCEC76-A477-4DFA-B8D2-A9C8A0CF1E2C}"/>
              </a:ext>
            </a:extLst>
          </p:cNvPr>
          <p:cNvSpPr/>
          <p:nvPr/>
        </p:nvSpPr>
        <p:spPr>
          <a:xfrm>
            <a:off x="9250401"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3C064B5F-1F68-4F6A-8AC7-27FBCA425C7F}"/>
              </a:ext>
            </a:extLst>
          </p:cNvPr>
          <p:cNvSpPr txBox="1"/>
          <p:nvPr/>
        </p:nvSpPr>
        <p:spPr>
          <a:xfrm>
            <a:off x="7293300" y="1744883"/>
            <a:ext cx="2471420" cy="374077"/>
          </a:xfrm>
          <a:prstGeom prst="rect">
            <a:avLst/>
          </a:prstGeom>
          <a:noFill/>
        </p:spPr>
        <p:txBody>
          <a:bodyPr wrap="square">
            <a:spAutoFit/>
          </a:bodyPr>
          <a:lstStyle/>
          <a:p>
            <a:pP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Parents killed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CD5ACFA-04A2-48C4-906B-7C794506AB11}"/>
              </a:ext>
            </a:extLst>
          </p:cNvPr>
          <p:cNvSpPr txBox="1"/>
          <p:nvPr/>
        </p:nvSpPr>
        <p:spPr>
          <a:xfrm>
            <a:off x="9452559" y="1615668"/>
            <a:ext cx="1552784" cy="670440"/>
          </a:xfrm>
          <a:prstGeom prst="rect">
            <a:avLst/>
          </a:prstGeom>
          <a:noFill/>
        </p:spPr>
        <p:txBody>
          <a:bodyPr wrap="square" rtlCol="0">
            <a:spAutoFit/>
          </a:bodyPr>
          <a:lstStyle/>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House burned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B3A917CF-CBDA-42F8-9EFE-FED8B64597EE}"/>
              </a:ext>
            </a:extLst>
          </p:cNvPr>
          <p:cNvSpPr/>
          <p:nvPr/>
        </p:nvSpPr>
        <p:spPr>
          <a:xfrm>
            <a:off x="6477177" y="944583"/>
            <a:ext cx="2051833" cy="1353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6" action="ppaction://hlinksldjump"/>
            <a:extLst>
              <a:ext uri="{FF2B5EF4-FFF2-40B4-BE49-F238E27FC236}">
                <a16:creationId xmlns:a16="http://schemas.microsoft.com/office/drawing/2014/main" id="{7D19F19C-A532-8E02-DFE3-7E62B83EAB1A}"/>
              </a:ext>
            </a:extLst>
          </p:cNvPr>
          <p:cNvSpPr/>
          <p:nvPr/>
        </p:nvSpPr>
        <p:spPr>
          <a:xfrm>
            <a:off x="4970764" y="1280048"/>
            <a:ext cx="1957101" cy="14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7" action="ppaction://hlinksldjump"/>
            <a:extLst>
              <a:ext uri="{FF2B5EF4-FFF2-40B4-BE49-F238E27FC236}">
                <a16:creationId xmlns:a16="http://schemas.microsoft.com/office/drawing/2014/main" id="{A2BBE6C8-8A84-5481-7759-58F1FE811F85}"/>
              </a:ext>
            </a:extLst>
          </p:cNvPr>
          <p:cNvSpPr/>
          <p:nvPr/>
        </p:nvSpPr>
        <p:spPr>
          <a:xfrm>
            <a:off x="7080265" y="1251137"/>
            <a:ext cx="1957101" cy="14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8" action="ppaction://hlinksldjump"/>
            <a:extLst>
              <a:ext uri="{FF2B5EF4-FFF2-40B4-BE49-F238E27FC236}">
                <a16:creationId xmlns:a16="http://schemas.microsoft.com/office/drawing/2014/main" id="{4504EF83-01F0-D1CC-ACB4-880B2FDED21C}"/>
              </a:ext>
            </a:extLst>
          </p:cNvPr>
          <p:cNvSpPr/>
          <p:nvPr/>
        </p:nvSpPr>
        <p:spPr>
          <a:xfrm>
            <a:off x="9269013" y="1285529"/>
            <a:ext cx="1957101" cy="14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318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80333" y="1280048"/>
            <a:ext cx="2999740" cy="1763368"/>
          </a:xfrm>
          <a:prstGeom prst="rect">
            <a:avLst/>
          </a:prstGeom>
          <a:noFill/>
        </p:spPr>
        <p:txBody>
          <a:bodyPr wrap="square">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Now tell me your sad story Have you suffered from any injuries or losses? </a:t>
            </a:r>
          </a:p>
          <a:p>
            <a:pPr>
              <a:lnSpc>
                <a:spcPct val="107000"/>
              </a:lnSpc>
              <a:spcAft>
                <a:spcPts val="800"/>
              </a:spcAft>
            </a:pPr>
            <a:endParaRPr lang="en-GB"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F7E2D421-2438-4D2F-B4B2-2CE05E417DDF}"/>
              </a:ext>
            </a:extLst>
          </p:cNvPr>
          <p:cNvSpPr/>
          <p:nvPr/>
        </p:nvSpPr>
        <p:spPr>
          <a:xfrm>
            <a:off x="7082464"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56BCEC76-A477-4DFA-B8D2-A9C8A0CF1E2C}"/>
              </a:ext>
            </a:extLst>
          </p:cNvPr>
          <p:cNvSpPr/>
          <p:nvPr/>
        </p:nvSpPr>
        <p:spPr>
          <a:xfrm>
            <a:off x="9250401"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3C064B5F-1F68-4F6A-8AC7-27FBCA425C7F}"/>
              </a:ext>
            </a:extLst>
          </p:cNvPr>
          <p:cNvSpPr txBox="1"/>
          <p:nvPr/>
        </p:nvSpPr>
        <p:spPr>
          <a:xfrm>
            <a:off x="7293300" y="1744883"/>
            <a:ext cx="2471420" cy="374077"/>
          </a:xfrm>
          <a:prstGeom prst="rect">
            <a:avLst/>
          </a:prstGeom>
          <a:noFill/>
        </p:spPr>
        <p:txBody>
          <a:bodyPr wrap="square">
            <a:spAutoFit/>
          </a:bodyPr>
          <a:lstStyle/>
          <a:p>
            <a:pP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Parents killed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CD5ACFA-04A2-48C4-906B-7C794506AB11}"/>
              </a:ext>
            </a:extLst>
          </p:cNvPr>
          <p:cNvSpPr txBox="1"/>
          <p:nvPr/>
        </p:nvSpPr>
        <p:spPr>
          <a:xfrm>
            <a:off x="9452559" y="1615668"/>
            <a:ext cx="1552784" cy="670440"/>
          </a:xfrm>
          <a:prstGeom prst="rect">
            <a:avLst/>
          </a:prstGeom>
          <a:noFill/>
        </p:spPr>
        <p:txBody>
          <a:bodyPr wrap="square" rtlCol="0">
            <a:spAutoFit/>
          </a:bodyPr>
          <a:lstStyle/>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House burned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B3A917CF-CBDA-42F8-9EFE-FED8B64597EE}"/>
              </a:ext>
            </a:extLst>
          </p:cNvPr>
          <p:cNvSpPr/>
          <p:nvPr/>
        </p:nvSpPr>
        <p:spPr>
          <a:xfrm>
            <a:off x="6477177" y="944583"/>
            <a:ext cx="2051833" cy="1353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6" action="ppaction://hlinksldjump"/>
            <a:extLst>
              <a:ext uri="{FF2B5EF4-FFF2-40B4-BE49-F238E27FC236}">
                <a16:creationId xmlns:a16="http://schemas.microsoft.com/office/drawing/2014/main" id="{A2BBE6C8-8A84-5481-7759-58F1FE811F85}"/>
              </a:ext>
            </a:extLst>
          </p:cNvPr>
          <p:cNvSpPr/>
          <p:nvPr/>
        </p:nvSpPr>
        <p:spPr>
          <a:xfrm>
            <a:off x="7080265" y="1251137"/>
            <a:ext cx="1957101" cy="14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7" action="ppaction://hlinksldjump"/>
            <a:extLst>
              <a:ext uri="{FF2B5EF4-FFF2-40B4-BE49-F238E27FC236}">
                <a16:creationId xmlns:a16="http://schemas.microsoft.com/office/drawing/2014/main" id="{4504EF83-01F0-D1CC-ACB4-880B2FDED21C}"/>
              </a:ext>
            </a:extLst>
          </p:cNvPr>
          <p:cNvSpPr/>
          <p:nvPr/>
        </p:nvSpPr>
        <p:spPr>
          <a:xfrm>
            <a:off x="9269013" y="1285529"/>
            <a:ext cx="1957101" cy="14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994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through the neck. A bullet is there still which gives him much trouble.</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23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041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18355" y="861391"/>
            <a:ext cx="2999740" cy="2046971"/>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I don’t think the court will believe this affects you ability to walk! Try again.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635402" y="2285792"/>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FD3F64DC-6811-4A8A-B338-98F0B90839DE}"/>
              </a:ext>
            </a:extLst>
          </p:cNvPr>
          <p:cNvSpPr/>
          <p:nvPr/>
        </p:nvSpPr>
        <p:spPr>
          <a:xfrm>
            <a:off x="7497217" y="2160702"/>
            <a:ext cx="279868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019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2" name="Picture 1"/>
          <p:cNvPicPr>
            <a:picLocks noChangeAspect="1"/>
          </p:cNvPicPr>
          <p:nvPr/>
        </p:nvPicPr>
        <p:blipFill rotWithShape="1">
          <a:blip r:embed="rId3"/>
          <a:srcRect l="11508" t="17555" r="13063" b="17251"/>
          <a:stretch/>
        </p:blipFill>
        <p:spPr>
          <a:xfrm>
            <a:off x="1241776" y="410184"/>
            <a:ext cx="2913195" cy="2887518"/>
          </a:xfrm>
          <a:prstGeom prst="rect">
            <a:avLst/>
          </a:prstGeom>
        </p:spPr>
      </p:pic>
      <p:sp>
        <p:nvSpPr>
          <p:cNvPr id="6" name="TextBox 5"/>
          <p:cNvSpPr txBox="1"/>
          <p:nvPr/>
        </p:nvSpPr>
        <p:spPr>
          <a:xfrm>
            <a:off x="548640" y="3429000"/>
            <a:ext cx="3382811" cy="923330"/>
          </a:xfrm>
          <a:prstGeom prst="rect">
            <a:avLst/>
          </a:prstGeom>
          <a:noFill/>
        </p:spPr>
        <p:txBody>
          <a:bodyPr wrap="square" rtlCol="0">
            <a:spAutoFit/>
          </a:bodyPr>
          <a:lstStyle/>
          <a:p>
            <a:r>
              <a:rPr lang="en-GB" sz="5400" dirty="0">
                <a:latin typeface="Bahnschrift" panose="020B0502040204020203" pitchFamily="34" charset="0"/>
              </a:rPr>
              <a:t>Survivors!</a:t>
            </a:r>
          </a:p>
        </p:txBody>
      </p:sp>
      <p:pic>
        <p:nvPicPr>
          <p:cNvPr id="9" name="Picture 8"/>
          <p:cNvPicPr>
            <a:picLocks noChangeAspect="1"/>
          </p:cNvPicPr>
          <p:nvPr/>
        </p:nvPicPr>
        <p:blipFill>
          <a:blip r:embed="rId4"/>
          <a:stretch>
            <a:fillRect/>
          </a:stretch>
        </p:blipFill>
        <p:spPr>
          <a:xfrm>
            <a:off x="9381420" y="5709130"/>
            <a:ext cx="914479" cy="1097375"/>
          </a:xfrm>
          <a:prstGeom prst="rect">
            <a:avLst/>
          </a:prstGeom>
        </p:spPr>
      </p:pic>
      <p:pic>
        <p:nvPicPr>
          <p:cNvPr id="11" name="Picture 10"/>
          <p:cNvPicPr>
            <a:picLocks noChangeAspect="1"/>
          </p:cNvPicPr>
          <p:nvPr/>
        </p:nvPicPr>
        <p:blipFill>
          <a:blip r:embed="rId5"/>
          <a:stretch>
            <a:fillRect/>
          </a:stretch>
        </p:blipFill>
        <p:spPr>
          <a:xfrm>
            <a:off x="8172441" y="5674657"/>
            <a:ext cx="1208978" cy="1198861"/>
          </a:xfrm>
          <a:prstGeom prst="rect">
            <a:avLst/>
          </a:prstGeom>
        </p:spPr>
      </p:pic>
      <p:sp>
        <p:nvSpPr>
          <p:cNvPr id="4" name="Rectangle: Rounded Corners 3">
            <a:extLst>
              <a:ext uri="{FF2B5EF4-FFF2-40B4-BE49-F238E27FC236}">
                <a16:creationId xmlns:a16="http://schemas.microsoft.com/office/drawing/2014/main" id="{213999E7-9D68-4900-8023-33134B4D5B75}"/>
              </a:ext>
            </a:extLst>
          </p:cNvPr>
          <p:cNvSpPr/>
          <p:nvPr/>
        </p:nvSpPr>
        <p:spPr>
          <a:xfrm>
            <a:off x="4740965" y="804427"/>
            <a:ext cx="7096539" cy="2887518"/>
          </a:xfrm>
          <a:prstGeom prst="round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1535097-B1B1-4660-91F1-D88C1903443F}"/>
              </a:ext>
            </a:extLst>
          </p:cNvPr>
          <p:cNvSpPr txBox="1"/>
          <p:nvPr/>
        </p:nvSpPr>
        <p:spPr>
          <a:xfrm>
            <a:off x="4839396" y="1418094"/>
            <a:ext cx="6666089" cy="2308324"/>
          </a:xfrm>
          <a:prstGeom prst="rect">
            <a:avLst/>
          </a:prstGeom>
          <a:noFill/>
        </p:spPr>
        <p:txBody>
          <a:bodyPr wrap="square" rtlCol="0">
            <a:spAutoFit/>
          </a:bodyPr>
          <a:lstStyle/>
          <a:p>
            <a:pPr algn="ctr"/>
            <a:r>
              <a:rPr lang="en-GB" sz="4800" dirty="0">
                <a:latin typeface="Bahnschrift" panose="020B0502040204020203" pitchFamily="34" charset="0"/>
              </a:rPr>
              <a:t>Reverend </a:t>
            </a:r>
            <a:r>
              <a:rPr lang="en-GB" sz="4800" dirty="0" err="1">
                <a:latin typeface="Bahnschrift" panose="020B0502040204020203" pitchFamily="34" charset="0"/>
              </a:rPr>
              <a:t>Scribewell</a:t>
            </a:r>
            <a:endParaRPr lang="en-GB" sz="4800" dirty="0">
              <a:latin typeface="Bahnschrift" panose="020B0502040204020203" pitchFamily="34" charset="0"/>
            </a:endParaRPr>
          </a:p>
          <a:p>
            <a:pPr algn="ctr"/>
            <a:r>
              <a:rPr lang="en-GB" sz="4800" dirty="0">
                <a:latin typeface="Bahnschrift" panose="020B0502040204020203" pitchFamily="34" charset="0"/>
              </a:rPr>
              <a:t>will see you now. </a:t>
            </a:r>
          </a:p>
          <a:p>
            <a:endParaRPr lang="en-GB" sz="4800" dirty="0">
              <a:latin typeface="Bahnschrift" panose="020B0502040204020203" pitchFamily="34" charset="0"/>
            </a:endParaRPr>
          </a:p>
        </p:txBody>
      </p:sp>
      <p:sp>
        <p:nvSpPr>
          <p:cNvPr id="10" name="TextBox 9">
            <a:extLst>
              <a:ext uri="{FF2B5EF4-FFF2-40B4-BE49-F238E27FC236}">
                <a16:creationId xmlns:a16="http://schemas.microsoft.com/office/drawing/2014/main" id="{D3470D3E-96A6-43A4-9C62-437225FEFE46}"/>
              </a:ext>
            </a:extLst>
          </p:cNvPr>
          <p:cNvSpPr txBox="1"/>
          <p:nvPr/>
        </p:nvSpPr>
        <p:spPr>
          <a:xfrm>
            <a:off x="4324047" y="4129483"/>
            <a:ext cx="7513457" cy="1384995"/>
          </a:xfrm>
          <a:prstGeom prst="rect">
            <a:avLst/>
          </a:prstGeom>
          <a:noFill/>
        </p:spPr>
        <p:txBody>
          <a:bodyPr wrap="square">
            <a:spAutoFit/>
          </a:bodyPr>
          <a:lstStyle/>
          <a:p>
            <a:pPr algn="ctr"/>
            <a:r>
              <a:rPr lang="en-GB" sz="2800" dirty="0">
                <a:latin typeface="Bahnschrift" panose="020B0502040204020203" pitchFamily="34" charset="0"/>
              </a:rPr>
              <a:t>Learn how to write a petition </a:t>
            </a:r>
          </a:p>
          <a:p>
            <a:pPr algn="ctr"/>
            <a:r>
              <a:rPr lang="en-GB" sz="2800" dirty="0">
                <a:latin typeface="Bahnschrift" panose="020B0502040204020203" pitchFamily="34" charset="0"/>
              </a:rPr>
              <a:t>and win money </a:t>
            </a:r>
          </a:p>
          <a:p>
            <a:pPr algn="ctr"/>
            <a:r>
              <a:rPr lang="en-GB" sz="2800" dirty="0">
                <a:latin typeface="Bahnschrift" panose="020B0502040204020203" pitchFamily="34" charset="0"/>
              </a:rPr>
              <a:t>at the County Court! </a:t>
            </a:r>
          </a:p>
        </p:txBody>
      </p:sp>
    </p:spTree>
    <p:extLst>
      <p:ext uri="{BB962C8B-B14F-4D97-AF65-F5344CB8AC3E}">
        <p14:creationId xmlns:p14="http://schemas.microsoft.com/office/powerpoint/2010/main" val="1547568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through the neck. A bullet is there still which gives him much trouble. He is now completely unable to do the job he did before the war and will starve unless you help him.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279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skull was broken with a poleaxe and 9 pieces of bone were removed.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855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8463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skull was broken with a poleaxe and 9 pieces of bone were removed. He is now completely unable to do the job he did before the war, as he finds it hard to stand and is often confused.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1614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18355" y="861391"/>
            <a:ext cx="2999740" cy="2046971"/>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I don’t think the court will believe this affects you ability to walk! Try again.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635402" y="2285792"/>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FD3F64DC-6811-4A8A-B338-98F0B90839DE}"/>
              </a:ext>
            </a:extLst>
          </p:cNvPr>
          <p:cNvSpPr/>
          <p:nvPr/>
        </p:nvSpPr>
        <p:spPr>
          <a:xfrm>
            <a:off x="7497217" y="2160702"/>
            <a:ext cx="279868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6276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4524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5507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He is now unable to walk without the help of his friends.</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3703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He is now unable to stand without pain and so is unable to do the job he did before the war.</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896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stabbed in the side with a sword, a wound which causes him much pain.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07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1563090-E8D2-9D86-331E-417E7B89A025}"/>
              </a:ext>
            </a:extLst>
          </p:cNvPr>
          <p:cNvSpPr/>
          <p:nvPr/>
        </p:nvSpPr>
        <p:spPr>
          <a:xfrm>
            <a:off x="3881327" y="123825"/>
            <a:ext cx="8143875" cy="5238750"/>
          </a:xfrm>
          <a:prstGeom prst="wedgeRoundRectCallout">
            <a:avLst>
              <a:gd name="adj1" fmla="val -58728"/>
              <a:gd name="adj2" fmla="val -155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388179" y="446248"/>
            <a:ext cx="7283892" cy="5595571"/>
          </a:xfrm>
          <a:prstGeom prst="rect">
            <a:avLst/>
          </a:prstGeom>
          <a:noFill/>
        </p:spPr>
        <p:txBody>
          <a:bodyPr wrap="square" rtlCol="0">
            <a:spAutoFit/>
          </a:bodyPr>
          <a:lstStyle/>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My name is Reverend </a:t>
            </a:r>
            <a:r>
              <a:rPr lang="en-GB" sz="3200" dirty="0" err="1">
                <a:effectLst/>
                <a:latin typeface="Bahnschrift" panose="020B0502040204020203" pitchFamily="34" charset="0"/>
                <a:ea typeface="Calibri" panose="020F0502020204030204" pitchFamily="34" charset="0"/>
                <a:cs typeface="Times New Roman" panose="02020603050405020304" pitchFamily="18" charset="0"/>
              </a:rPr>
              <a:t>Scribewell</a:t>
            </a:r>
            <a:r>
              <a:rPr lang="en-GB" sz="3200" dirty="0">
                <a:effectLst/>
                <a:latin typeface="Bahnschrift" panose="020B0502040204020203"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Congratulations on surviving the British Civil Wars.</a:t>
            </a:r>
          </a:p>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Bahnschrift" panose="020B0502040204020203" pitchFamily="34" charset="0"/>
                <a:ea typeface="Calibri" panose="020F0502020204030204" pitchFamily="34" charset="0"/>
                <a:cs typeface="Times New Roman" panose="02020603050405020304" pitchFamily="18" charset="0"/>
              </a:rPr>
              <a:t>L</a:t>
            </a:r>
            <a:r>
              <a:rPr lang="en-GB" sz="3200" dirty="0">
                <a:effectLst/>
                <a:latin typeface="Bahnschrift" panose="020B0502040204020203" pitchFamily="34" charset="0"/>
                <a:ea typeface="Calibri" panose="020F0502020204030204" pitchFamily="34" charset="0"/>
                <a:cs typeface="Times New Roman" panose="02020603050405020304" pitchFamily="18" charset="0"/>
              </a:rPr>
              <a:t>ife can be difficult if you have been wounded, or if you have lost your husband or your parents.</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Bahnschrift" panose="020B0502040204020203" pitchFamily="34" charset="0"/>
              <a:cs typeface="Angsana New" panose="020B0502040204020203" pitchFamily="18" charset="-34"/>
            </a:endParaRPr>
          </a:p>
        </p:txBody>
      </p:sp>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a:blip r:embed="rId5"/>
          <a:stretch>
            <a:fillRect/>
          </a:stretch>
        </p:blipFill>
        <p:spPr>
          <a:xfrm>
            <a:off x="-27087" y="623079"/>
            <a:ext cx="4265824" cy="5001866"/>
          </a:xfrm>
          <a:prstGeom prst="rect">
            <a:avLst/>
          </a:prstGeom>
        </p:spPr>
      </p:pic>
    </p:spTree>
    <p:extLst>
      <p:ext uri="{BB962C8B-B14F-4D97-AF65-F5344CB8AC3E}">
        <p14:creationId xmlns:p14="http://schemas.microsoft.com/office/powerpoint/2010/main" val="2542157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770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stabbed in the side with a sword, a wound which causes him much pain. It is very hard for him to walk without the help of his friends</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1873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stabbed in the side with a sword, a wound which causes him much pain. He is therefore unable to stand without pain and cannot do the job he did before the war</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962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arms were shot off with a cannonball at the siege of Newark.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625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610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18355" y="861391"/>
            <a:ext cx="2999740" cy="2046971"/>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I don’t think the court will believe this affects you ability to walk! Try again.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635402" y="2285792"/>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FD3F64DC-6811-4A8A-B338-98F0B90839DE}"/>
              </a:ext>
            </a:extLst>
          </p:cNvPr>
          <p:cNvSpPr/>
          <p:nvPr/>
        </p:nvSpPr>
        <p:spPr>
          <a:xfrm>
            <a:off x="7497217" y="2160702"/>
            <a:ext cx="279868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0193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arms were shot off with a cannonball at the siege of Newark. He is therefore completely unable to do the job he did before the war</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0413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feet were trampled by a horse.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375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386953" y="2087028"/>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772039" y="2425563"/>
            <a:ext cx="2323855" cy="989566"/>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walk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CE61ACA-3036-4A08-A8EA-F6305CACBB1D}"/>
              </a:ext>
            </a:extLst>
          </p:cNvPr>
          <p:cNvSpPr/>
          <p:nvPr/>
        </p:nvSpPr>
        <p:spPr>
          <a:xfrm>
            <a:off x="7497217" y="2127167"/>
            <a:ext cx="2708941" cy="1767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75598F-8A33-445C-A722-CD821A80256F}"/>
              </a:ext>
            </a:extLst>
          </p:cNvPr>
          <p:cNvSpPr txBox="1"/>
          <p:nvPr/>
        </p:nvSpPr>
        <p:spPr>
          <a:xfrm>
            <a:off x="7594762" y="2245653"/>
            <a:ext cx="2852911" cy="1450590"/>
          </a:xfrm>
          <a:prstGeom prst="rect">
            <a:avLst/>
          </a:prstGeom>
          <a:noFill/>
        </p:spPr>
        <p:txBody>
          <a:bodyPr wrap="square" rtlCol="0">
            <a:spAutoFit/>
          </a:bodyPr>
          <a:lstStyle/>
          <a:p>
            <a:pP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I can no longer do the job I did before the war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278065" y="2087028"/>
            <a:ext cx="297763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hlinkClick r:id="rId7" action="ppaction://hlinksldjump"/>
            <a:extLst>
              <a:ext uri="{FF2B5EF4-FFF2-40B4-BE49-F238E27FC236}">
                <a16:creationId xmlns:a16="http://schemas.microsoft.com/office/drawing/2014/main" id="{65E1E3B8-9992-4846-ABB1-4661B5FB6192}"/>
              </a:ext>
            </a:extLst>
          </p:cNvPr>
          <p:cNvSpPr/>
          <p:nvPr/>
        </p:nvSpPr>
        <p:spPr>
          <a:xfrm>
            <a:off x="7364590" y="2135398"/>
            <a:ext cx="2931309"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0881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feet were trampled by a horse. He is therefore unable to stand and cannot do the job he did before the war.</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307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1563090-E8D2-9D86-331E-417E7B89A025}"/>
              </a:ext>
            </a:extLst>
          </p:cNvPr>
          <p:cNvSpPr/>
          <p:nvPr/>
        </p:nvSpPr>
        <p:spPr>
          <a:xfrm>
            <a:off x="3881327" y="123825"/>
            <a:ext cx="8143875" cy="5238750"/>
          </a:xfrm>
          <a:prstGeom prst="wedgeRoundRectCallout">
            <a:avLst>
              <a:gd name="adj1" fmla="val -58728"/>
              <a:gd name="adj2" fmla="val -155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741310" y="598406"/>
            <a:ext cx="7283892" cy="5068632"/>
          </a:xfrm>
          <a:prstGeom prst="rect">
            <a:avLst/>
          </a:prstGeom>
          <a:noFill/>
        </p:spPr>
        <p:txBody>
          <a:bodyPr wrap="square" rtlCol="0">
            <a:spAutoFit/>
          </a:bodyPr>
          <a:lstStyle/>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You can ask the County Court for money to help you and your family.</a:t>
            </a:r>
          </a:p>
          <a:p>
            <a:pPr>
              <a:lnSpc>
                <a:spcPct val="107000"/>
              </a:lnSpc>
              <a:spcAft>
                <a:spcPts val="800"/>
              </a:spcAft>
            </a:pPr>
            <a:endParaRPr lang="en-GB" sz="3200"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This court is held four times a year. It is called the Quarter Sessions.  </a:t>
            </a:r>
          </a:p>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Bahnschrift" panose="020B0502040204020203" pitchFamily="34" charset="0"/>
              <a:cs typeface="Angsana New" panose="020B0502040204020203" pitchFamily="18" charset="-34"/>
            </a:endParaRPr>
          </a:p>
        </p:txBody>
      </p:sp>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a:blip r:embed="rId5"/>
          <a:stretch>
            <a:fillRect/>
          </a:stretch>
        </p:blipFill>
        <p:spPr>
          <a:xfrm>
            <a:off x="-27087" y="623079"/>
            <a:ext cx="4265824" cy="5001866"/>
          </a:xfrm>
          <a:prstGeom prst="rect">
            <a:avLst/>
          </a:prstGeom>
        </p:spPr>
      </p:pic>
    </p:spTree>
    <p:extLst>
      <p:ext uri="{BB962C8B-B14F-4D97-AF65-F5344CB8AC3E}">
        <p14:creationId xmlns:p14="http://schemas.microsoft.com/office/powerpoint/2010/main" val="1616862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feet were trampled by a horse. He is therefore unable to walk without the help of his friends.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843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 During these late wars his parents were both killed in the service of Parliament.</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6907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090853" y="1803849"/>
            <a:ext cx="3556897" cy="22260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657495" y="1980823"/>
            <a:ext cx="2323855" cy="1838773"/>
          </a:xfrm>
          <a:prstGeom prst="rect">
            <a:avLst/>
          </a:prstGeom>
          <a:noFill/>
        </p:spPr>
        <p:txBody>
          <a:bodyPr wrap="square" rtlCol="0">
            <a:spAutoFit/>
          </a:bodyPr>
          <a:lstStyle/>
          <a:p>
            <a:pPr algn="ctr">
              <a:lnSpc>
                <a:spcPct val="107000"/>
              </a:lnSpc>
              <a:spcAft>
                <a:spcPts val="800"/>
              </a:spcAft>
            </a:pPr>
            <a:r>
              <a:rPr lang="en-GB" sz="3600" dirty="0">
                <a:latin typeface="Bahnschrift" panose="020B0502040204020203" pitchFamily="34" charset="0"/>
                <a:ea typeface="Calibri" panose="020F0502020204030204" pitchFamily="34" charset="0"/>
                <a:cs typeface="Times New Roman" panose="02020603050405020304" pitchFamily="18" charset="0"/>
              </a:rPr>
              <a:t>I have n</a:t>
            </a:r>
            <a:r>
              <a:rPr lang="en-GB" sz="3600" dirty="0">
                <a:effectLst/>
                <a:latin typeface="Bahnschrift" panose="020B0502040204020203" pitchFamily="34" charset="0"/>
                <a:ea typeface="Calibri" panose="020F0502020204030204" pitchFamily="34" charset="0"/>
                <a:cs typeface="Times New Roman" panose="02020603050405020304" pitchFamily="18" charset="0"/>
              </a:rPr>
              <a:t>owhere to live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090853" y="1787162"/>
            <a:ext cx="3690365" cy="2226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47CC426-1F06-42AC-BD81-D26352C97C42}"/>
              </a:ext>
            </a:extLst>
          </p:cNvPr>
          <p:cNvSpPr/>
          <p:nvPr/>
        </p:nvSpPr>
        <p:spPr>
          <a:xfrm>
            <a:off x="7916427" y="1803849"/>
            <a:ext cx="3556897" cy="22260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D9EE90-C3F8-4B5C-B7A8-D1AC3D0E63C3}"/>
              </a:ext>
            </a:extLst>
          </p:cNvPr>
          <p:cNvSpPr txBox="1"/>
          <p:nvPr/>
        </p:nvSpPr>
        <p:spPr>
          <a:xfrm>
            <a:off x="8032036" y="1997508"/>
            <a:ext cx="3325678" cy="1838773"/>
          </a:xfrm>
          <a:prstGeom prst="rect">
            <a:avLst/>
          </a:prstGeom>
          <a:noFill/>
        </p:spPr>
        <p:txBody>
          <a:bodyPr wrap="square" rtlCol="0">
            <a:spAutoFit/>
          </a:bodyPr>
          <a:lstStyle/>
          <a:p>
            <a:pPr algn="ctr">
              <a:lnSpc>
                <a:spcPct val="107000"/>
              </a:lnSpc>
              <a:spcAft>
                <a:spcPts val="800"/>
              </a:spcAft>
            </a:pPr>
            <a:r>
              <a:rPr lang="en-GB" sz="3600" dirty="0">
                <a:latin typeface="Bahnschrift" panose="020B0502040204020203" pitchFamily="34" charset="0"/>
                <a:ea typeface="Calibri" panose="020F0502020204030204" pitchFamily="34" charset="0"/>
                <a:cs typeface="Times New Roman" panose="02020603050405020304" pitchFamily="18" charset="0"/>
              </a:rPr>
              <a:t>I have no way of supporting myself</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hlinkClick r:id="rId7" action="ppaction://hlinksldjump"/>
            <a:extLst>
              <a:ext uri="{FF2B5EF4-FFF2-40B4-BE49-F238E27FC236}">
                <a16:creationId xmlns:a16="http://schemas.microsoft.com/office/drawing/2014/main" id="{6239D095-E16E-4E11-A948-067471D47CC9}"/>
              </a:ext>
            </a:extLst>
          </p:cNvPr>
          <p:cNvSpPr/>
          <p:nvPr/>
        </p:nvSpPr>
        <p:spPr>
          <a:xfrm>
            <a:off x="7916427" y="1803849"/>
            <a:ext cx="3690365" cy="2226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7796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 During these late wars his parents were both killed in the service of Parliament. He therefore has no one to care for him and no way of supporting himself</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7994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 During these late wars his parents were both killed in the service of Parliament. This means he has nowhere at all to live and must rely on the kindness of neighbours who are themselves poor.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4177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house was burned down when his town was besieged.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4889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661051" y="1458715"/>
            <a:ext cx="2999740" cy="1256626"/>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Tell me how this makes your life difficult now.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30BE494-82CD-4478-991C-384D0E58D37B}"/>
              </a:ext>
            </a:extLst>
          </p:cNvPr>
          <p:cNvSpPr/>
          <p:nvPr/>
        </p:nvSpPr>
        <p:spPr>
          <a:xfrm>
            <a:off x="4090853" y="1803849"/>
            <a:ext cx="3556897" cy="22260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836775-220C-4860-8623-BF649DF1229A}"/>
              </a:ext>
            </a:extLst>
          </p:cNvPr>
          <p:cNvSpPr txBox="1"/>
          <p:nvPr/>
        </p:nvSpPr>
        <p:spPr>
          <a:xfrm>
            <a:off x="4657495" y="1980823"/>
            <a:ext cx="2323855" cy="1838773"/>
          </a:xfrm>
          <a:prstGeom prst="rect">
            <a:avLst/>
          </a:prstGeom>
          <a:noFill/>
        </p:spPr>
        <p:txBody>
          <a:bodyPr wrap="square" rtlCol="0">
            <a:spAutoFit/>
          </a:bodyPr>
          <a:lstStyle/>
          <a:p>
            <a:pPr algn="ctr">
              <a:lnSpc>
                <a:spcPct val="107000"/>
              </a:lnSpc>
              <a:spcAft>
                <a:spcPts val="800"/>
              </a:spcAft>
            </a:pPr>
            <a:r>
              <a:rPr lang="en-GB" sz="3600" dirty="0">
                <a:latin typeface="Bahnschrift" panose="020B0502040204020203" pitchFamily="34" charset="0"/>
                <a:ea typeface="Calibri" panose="020F0502020204030204" pitchFamily="34" charset="0"/>
                <a:cs typeface="Times New Roman" panose="02020603050405020304" pitchFamily="18" charset="0"/>
              </a:rPr>
              <a:t>I have n</a:t>
            </a:r>
            <a:r>
              <a:rPr lang="en-GB" sz="3600" dirty="0">
                <a:effectLst/>
                <a:latin typeface="Bahnschrift" panose="020B0502040204020203" pitchFamily="34" charset="0"/>
                <a:ea typeface="Calibri" panose="020F0502020204030204" pitchFamily="34" charset="0"/>
                <a:cs typeface="Times New Roman" panose="02020603050405020304" pitchFamily="18" charset="0"/>
              </a:rPr>
              <a:t>owhere to live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hlinkClick r:id="rId6" action="ppaction://hlinksldjump"/>
            <a:extLst>
              <a:ext uri="{FF2B5EF4-FFF2-40B4-BE49-F238E27FC236}">
                <a16:creationId xmlns:a16="http://schemas.microsoft.com/office/drawing/2014/main" id="{7148F818-4F55-4E2E-9437-17DEF9A23B26}"/>
              </a:ext>
            </a:extLst>
          </p:cNvPr>
          <p:cNvSpPr/>
          <p:nvPr/>
        </p:nvSpPr>
        <p:spPr>
          <a:xfrm>
            <a:off x="4090853" y="1787162"/>
            <a:ext cx="3690365" cy="2226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47CC426-1F06-42AC-BD81-D26352C97C42}"/>
              </a:ext>
            </a:extLst>
          </p:cNvPr>
          <p:cNvSpPr/>
          <p:nvPr/>
        </p:nvSpPr>
        <p:spPr>
          <a:xfrm>
            <a:off x="7916427" y="1803849"/>
            <a:ext cx="3556897" cy="22260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D9EE90-C3F8-4B5C-B7A8-D1AC3D0E63C3}"/>
              </a:ext>
            </a:extLst>
          </p:cNvPr>
          <p:cNvSpPr txBox="1"/>
          <p:nvPr/>
        </p:nvSpPr>
        <p:spPr>
          <a:xfrm>
            <a:off x="8032036" y="1997508"/>
            <a:ext cx="3325678" cy="1838773"/>
          </a:xfrm>
          <a:prstGeom prst="rect">
            <a:avLst/>
          </a:prstGeom>
          <a:noFill/>
        </p:spPr>
        <p:txBody>
          <a:bodyPr wrap="square" rtlCol="0">
            <a:spAutoFit/>
          </a:bodyPr>
          <a:lstStyle/>
          <a:p>
            <a:pPr algn="ctr">
              <a:lnSpc>
                <a:spcPct val="107000"/>
              </a:lnSpc>
              <a:spcAft>
                <a:spcPts val="800"/>
              </a:spcAft>
            </a:pPr>
            <a:r>
              <a:rPr lang="en-GB" sz="3600" dirty="0">
                <a:latin typeface="Bahnschrift" panose="020B0502040204020203" pitchFamily="34" charset="0"/>
                <a:ea typeface="Calibri" panose="020F0502020204030204" pitchFamily="34" charset="0"/>
                <a:cs typeface="Times New Roman" panose="02020603050405020304" pitchFamily="18" charset="0"/>
              </a:rPr>
              <a:t>I have no way of supporting myself</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hlinkClick r:id="rId7" action="ppaction://hlinksldjump"/>
            <a:extLst>
              <a:ext uri="{FF2B5EF4-FFF2-40B4-BE49-F238E27FC236}">
                <a16:creationId xmlns:a16="http://schemas.microsoft.com/office/drawing/2014/main" id="{6239D095-E16E-4E11-A948-067471D47CC9}"/>
              </a:ext>
            </a:extLst>
          </p:cNvPr>
          <p:cNvSpPr/>
          <p:nvPr/>
        </p:nvSpPr>
        <p:spPr>
          <a:xfrm>
            <a:off x="7916427" y="1803849"/>
            <a:ext cx="3690365" cy="2226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1928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house was burned down when his town was besieged. He therefore has nowhere to live and depends upon his friends.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9572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46715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house was burned down when his town was besieged. He therefore has no way of supporting himself, his home being the premises where he worked.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9582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Merriweather</a:t>
            </a:r>
            <a:endParaRPr lang="en-GB" dirty="0">
              <a:latin typeface="Bradley Hand ITC" panose="03070402050302030203" pitchFamily="66" charset="0"/>
              <a:cs typeface="Angsana New" panose="020B0502040204020203" pitchFamily="18" charset="-34"/>
            </a:endParaRPr>
          </a:p>
        </p:txBody>
      </p:sp>
      <p:grpSp>
        <p:nvGrpSpPr>
          <p:cNvPr id="5" name="Group 4">
            <a:extLst>
              <a:ext uri="{FF2B5EF4-FFF2-40B4-BE49-F238E27FC236}">
                <a16:creationId xmlns:a16="http://schemas.microsoft.com/office/drawing/2014/main" id="{79372B22-1A08-4A83-A833-291085015F2E}"/>
              </a:ext>
            </a:extLst>
          </p:cNvPr>
          <p:cNvGrpSpPr/>
          <p:nvPr/>
        </p:nvGrpSpPr>
        <p:grpSpPr>
          <a:xfrm>
            <a:off x="10038081" y="3911393"/>
            <a:ext cx="1828799" cy="1475312"/>
            <a:chOff x="5984241" y="3007153"/>
            <a:chExt cx="1828799" cy="1475312"/>
          </a:xfrm>
        </p:grpSpPr>
        <p:sp>
          <p:nvSpPr>
            <p:cNvPr id="13" name="Rectangle: Rounded Corners 12">
              <a:extLst>
                <a:ext uri="{FF2B5EF4-FFF2-40B4-BE49-F238E27FC236}">
                  <a16:creationId xmlns:a16="http://schemas.microsoft.com/office/drawing/2014/main" id="{A0C8570F-4E55-4B81-AEBF-9E18515EDA81}"/>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EDCC4BD-0304-4792-81E3-2EBF95CEE855}"/>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2" name="Arrow: Right 1">
              <a:extLst>
                <a:ext uri="{FF2B5EF4-FFF2-40B4-BE49-F238E27FC236}">
                  <a16:creationId xmlns:a16="http://schemas.microsoft.com/office/drawing/2014/main" id="{A642CD87-91CA-4DC4-9F8D-746D52DADE7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Rounded Corners 5">
            <a:hlinkClick r:id="rId5" action="ppaction://hlinksldjump"/>
            <a:extLst>
              <a:ext uri="{FF2B5EF4-FFF2-40B4-BE49-F238E27FC236}">
                <a16:creationId xmlns:a16="http://schemas.microsoft.com/office/drawing/2014/main" id="{6F2E099A-76C4-4918-885F-F160B7607F26}"/>
              </a:ext>
            </a:extLst>
          </p:cNvPr>
          <p:cNvSpPr/>
          <p:nvPr/>
        </p:nvSpPr>
        <p:spPr>
          <a:xfrm>
            <a:off x="10038081" y="3799840"/>
            <a:ext cx="1828799" cy="1676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912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1563090-E8D2-9D86-331E-417E7B89A025}"/>
              </a:ext>
            </a:extLst>
          </p:cNvPr>
          <p:cNvSpPr/>
          <p:nvPr/>
        </p:nvSpPr>
        <p:spPr>
          <a:xfrm>
            <a:off x="3881327" y="123825"/>
            <a:ext cx="8143875" cy="5238750"/>
          </a:xfrm>
          <a:prstGeom prst="wedgeRoundRectCallout">
            <a:avLst>
              <a:gd name="adj1" fmla="val -58728"/>
              <a:gd name="adj2" fmla="val -155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490023" y="0"/>
            <a:ext cx="7283892" cy="5829929"/>
          </a:xfrm>
          <a:prstGeom prst="rect">
            <a:avLst/>
          </a:prstGeom>
          <a:noFill/>
        </p:spPr>
        <p:txBody>
          <a:bodyPr wrap="square" rtlCol="0">
            <a:spAutoFit/>
          </a:bodyPr>
          <a:lstStyle/>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You need to write a special letter called a </a:t>
            </a:r>
            <a:r>
              <a:rPr lang="en-GB" sz="3200" b="1" dirty="0">
                <a:effectLst/>
                <a:latin typeface="Bahnschrift" panose="020B0502040204020203" pitchFamily="34" charset="0"/>
                <a:ea typeface="Calibri" panose="020F0502020204030204" pitchFamily="34" charset="0"/>
                <a:cs typeface="Times New Roman" panose="02020603050405020304" pitchFamily="18" charset="0"/>
              </a:rPr>
              <a:t>petition.</a:t>
            </a:r>
          </a:p>
          <a:p>
            <a:pPr>
              <a:lnSpc>
                <a:spcPct val="107000"/>
              </a:lnSpc>
              <a:spcAft>
                <a:spcPts val="800"/>
              </a:spcAft>
            </a:pPr>
            <a:endParaRPr lang="en-GB" sz="3200" b="1"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Don’t worry, I can help yo</a:t>
            </a:r>
            <a:r>
              <a:rPr lang="en-GB" sz="3200" dirty="0">
                <a:latin typeface="Bahnschrift" panose="020B0502040204020203" pitchFamily="34" charset="0"/>
                <a:ea typeface="Calibri" panose="020F0502020204030204" pitchFamily="34" charset="0"/>
                <a:cs typeface="Times New Roman" panose="02020603050405020304" pitchFamily="18" charset="0"/>
              </a:rPr>
              <a:t>u do this!</a:t>
            </a:r>
          </a:p>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Bahnschrift" panose="020B0502040204020203" pitchFamily="34" charset="0"/>
                <a:ea typeface="Calibri" panose="020F0502020204030204" pitchFamily="34" charset="0"/>
                <a:cs typeface="Times New Roman" panose="02020603050405020304" pitchFamily="18" charset="0"/>
              </a:rPr>
              <a:t>Then you need to travel to the County Court and present your case. </a:t>
            </a: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Bahnschrift" panose="020B0502040204020203" pitchFamily="34" charset="0"/>
              <a:cs typeface="Angsana New" panose="020B0502040204020203" pitchFamily="18" charset="-34"/>
            </a:endParaRPr>
          </a:p>
        </p:txBody>
      </p:sp>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a:blip r:embed="rId5"/>
          <a:stretch>
            <a:fillRect/>
          </a:stretch>
        </p:blipFill>
        <p:spPr>
          <a:xfrm>
            <a:off x="-27087" y="623079"/>
            <a:ext cx="4265824" cy="5001866"/>
          </a:xfrm>
          <a:prstGeom prst="rect">
            <a:avLst/>
          </a:prstGeom>
        </p:spPr>
      </p:pic>
    </p:spTree>
    <p:extLst>
      <p:ext uri="{BB962C8B-B14F-4D97-AF65-F5344CB8AC3E}">
        <p14:creationId xmlns:p14="http://schemas.microsoft.com/office/powerpoint/2010/main" val="3426252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widow</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516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9417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780333" y="1280048"/>
            <a:ext cx="2999740" cy="1763368"/>
          </a:xfrm>
          <a:prstGeom prst="rect">
            <a:avLst/>
          </a:prstGeom>
          <a:noFill/>
        </p:spPr>
        <p:txBody>
          <a:bodyPr wrap="square">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Now tell me your sad story Have you suffered from any injuries or losses? </a:t>
            </a:r>
          </a:p>
          <a:p>
            <a:pPr>
              <a:lnSpc>
                <a:spcPct val="107000"/>
              </a:lnSpc>
              <a:spcAft>
                <a:spcPts val="800"/>
              </a:spcAft>
            </a:pPr>
            <a:endParaRPr lang="en-GB" dirty="0">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hlinkClick r:id="rId6" action="ppaction://hlinksldjump"/>
            <a:extLst>
              <a:ext uri="{FF2B5EF4-FFF2-40B4-BE49-F238E27FC236}">
                <a16:creationId xmlns:a16="http://schemas.microsoft.com/office/drawing/2014/main" id="{A73C4353-B936-4C2B-844F-484EC0B63A53}"/>
              </a:ext>
            </a:extLst>
          </p:cNvPr>
          <p:cNvSpPr/>
          <p:nvPr/>
        </p:nvSpPr>
        <p:spPr>
          <a:xfrm>
            <a:off x="4970764" y="1402019"/>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Husband killed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Rounded Corners 25">
            <a:hlinkClick r:id="rId7" action="ppaction://hlinksldjump"/>
            <a:extLst>
              <a:ext uri="{FF2B5EF4-FFF2-40B4-BE49-F238E27FC236}">
                <a16:creationId xmlns:a16="http://schemas.microsoft.com/office/drawing/2014/main" id="{F7E2D421-2438-4D2F-B4B2-2CE05E417DDF}"/>
              </a:ext>
            </a:extLst>
          </p:cNvPr>
          <p:cNvSpPr/>
          <p:nvPr/>
        </p:nvSpPr>
        <p:spPr>
          <a:xfrm>
            <a:off x="7082464"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hlinkClick r:id="rId8" action="ppaction://hlinksldjump"/>
            <a:extLst>
              <a:ext uri="{FF2B5EF4-FFF2-40B4-BE49-F238E27FC236}">
                <a16:creationId xmlns:a16="http://schemas.microsoft.com/office/drawing/2014/main" id="{56BCEC76-A477-4DFA-B8D2-A9C8A0CF1E2C}"/>
              </a:ext>
            </a:extLst>
          </p:cNvPr>
          <p:cNvSpPr/>
          <p:nvPr/>
        </p:nvSpPr>
        <p:spPr>
          <a:xfrm>
            <a:off x="9250401" y="1398891"/>
            <a:ext cx="1957101" cy="11039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3C064B5F-1F68-4F6A-8AC7-27FBCA425C7F}"/>
              </a:ext>
            </a:extLst>
          </p:cNvPr>
          <p:cNvSpPr txBox="1"/>
          <p:nvPr/>
        </p:nvSpPr>
        <p:spPr>
          <a:xfrm>
            <a:off x="7293300" y="1744883"/>
            <a:ext cx="2471420" cy="374077"/>
          </a:xfrm>
          <a:prstGeom prst="rect">
            <a:avLst/>
          </a:prstGeom>
          <a:noFill/>
        </p:spPr>
        <p:txBody>
          <a:bodyPr wrap="square">
            <a:spAutoFit/>
          </a:bodyPr>
          <a:lstStyle/>
          <a:p>
            <a:pPr>
              <a:lnSpc>
                <a:spcPct val="107000"/>
              </a:lnSpc>
              <a:spcAft>
                <a:spcPts val="800"/>
              </a:spcAft>
            </a:pP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Parents killed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CD5ACFA-04A2-48C4-906B-7C794506AB11}"/>
              </a:ext>
            </a:extLst>
          </p:cNvPr>
          <p:cNvSpPr txBox="1"/>
          <p:nvPr/>
        </p:nvSpPr>
        <p:spPr>
          <a:xfrm>
            <a:off x="9452559" y="1615668"/>
            <a:ext cx="1552784" cy="670440"/>
          </a:xfrm>
          <a:prstGeom prst="rect">
            <a:avLst/>
          </a:prstGeom>
          <a:noFill/>
        </p:spPr>
        <p:txBody>
          <a:bodyPr wrap="square" rtlCol="0">
            <a:spAutoFit/>
          </a:bodyPr>
          <a:lstStyle/>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House burned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B3A917CF-CBDA-42F8-9EFE-FED8B64597EE}"/>
              </a:ext>
            </a:extLst>
          </p:cNvPr>
          <p:cNvSpPr/>
          <p:nvPr/>
        </p:nvSpPr>
        <p:spPr>
          <a:xfrm>
            <a:off x="6477177" y="944583"/>
            <a:ext cx="2051833" cy="1353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0645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widow. Her husband fought bravely for Parliament during these late wars. He was killed by a cannon bullet defending his town.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8350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Her parents were killed when their town was besieged and she is now unable to support herself.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1978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His parents were killed when their town was besieged and he is now unable to support himself.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2981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widow. </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Her husband was killed when her house was burned and she now has nowhere to live.</a:t>
            </a: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8273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207197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a:t>
            </a:r>
            <a:r>
              <a:rPr lang="en-GB" sz="2400" dirty="0">
                <a:latin typeface="Bradley Hand ITC" panose="03070402050302030203" pitchFamily="66" charset="0"/>
                <a:ea typeface="Calibri" panose="020F0502020204030204" pitchFamily="34" charset="0"/>
                <a:cs typeface="Times New Roman" panose="02020603050405020304" pitchFamily="18" charset="0"/>
              </a:rPr>
              <a:t>Walter </a:t>
            </a:r>
            <a:r>
              <a:rPr lang="en-GB" sz="2400" dirty="0" err="1">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His house was burned down when his town was besieged and he now has nowhere to live.</a:t>
            </a: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2578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2458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843503" y="139810"/>
            <a:ext cx="9662571" cy="4853380"/>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he was shot through the neck. A bullet is there still which gives him much trouble. He is now completely unable to do the job he did before the war and so will starve unless you help him. 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384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1563090-E8D2-9D86-331E-417E7B89A025}"/>
              </a:ext>
            </a:extLst>
          </p:cNvPr>
          <p:cNvSpPr/>
          <p:nvPr/>
        </p:nvSpPr>
        <p:spPr>
          <a:xfrm>
            <a:off x="3881327" y="123825"/>
            <a:ext cx="8143875" cy="5238750"/>
          </a:xfrm>
          <a:prstGeom prst="wedgeRoundRectCallout">
            <a:avLst>
              <a:gd name="adj1" fmla="val -58728"/>
              <a:gd name="adj2" fmla="val -155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423348" y="-57150"/>
            <a:ext cx="7283892" cy="5595571"/>
          </a:xfrm>
          <a:prstGeom prst="rect">
            <a:avLst/>
          </a:prstGeom>
          <a:noFill/>
        </p:spPr>
        <p:txBody>
          <a:bodyPr wrap="square" rtlCol="0">
            <a:spAutoFit/>
          </a:bodyPr>
          <a:lstStyle/>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The letter must be written in a special way. </a:t>
            </a:r>
          </a:p>
          <a:p>
            <a:pPr>
              <a:lnSpc>
                <a:spcPct val="107000"/>
              </a:lnSpc>
              <a:spcAft>
                <a:spcPts val="800"/>
              </a:spcAft>
            </a:pP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Bahnschrift" panose="020B0502040204020203" pitchFamily="34" charset="0"/>
                <a:ea typeface="Calibri" panose="020F0502020204030204" pitchFamily="34" charset="0"/>
                <a:cs typeface="Times New Roman" panose="02020603050405020304" pitchFamily="18" charset="0"/>
              </a:rPr>
              <a:t>You must describe your injury or problem carefully. </a:t>
            </a:r>
            <a:endParaRPr lang="en-GB" sz="32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Bahnschrift" panose="020B0502040204020203" pitchFamily="34" charset="0"/>
                <a:ea typeface="Calibri" panose="020F0502020204030204" pitchFamily="34" charset="0"/>
                <a:cs typeface="Times New Roman" panose="02020603050405020304" pitchFamily="18" charset="0"/>
              </a:rPr>
              <a:t>You must sound humble, trustworthy and in great need.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Bahnschrift" panose="020B0502040204020203" pitchFamily="34" charset="0"/>
              <a:cs typeface="Angsana New" panose="020B0502040204020203" pitchFamily="18" charset="-34"/>
            </a:endParaRPr>
          </a:p>
        </p:txBody>
      </p:sp>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a:blip r:embed="rId5"/>
          <a:stretch>
            <a:fillRect/>
          </a:stretch>
        </p:blipFill>
        <p:spPr>
          <a:xfrm>
            <a:off x="-27087" y="623079"/>
            <a:ext cx="4265824" cy="5001866"/>
          </a:xfrm>
          <a:prstGeom prst="rect">
            <a:avLst/>
          </a:prstGeom>
        </p:spPr>
      </p:pic>
    </p:spTree>
    <p:extLst>
      <p:ext uri="{BB962C8B-B14F-4D97-AF65-F5344CB8AC3E}">
        <p14:creationId xmlns:p14="http://schemas.microsoft.com/office/powerpoint/2010/main" val="2481998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3092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614904" y="324564"/>
            <a:ext cx="9919746" cy="4264757"/>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2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2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2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2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2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200" dirty="0">
                <a:latin typeface="Bradley Hand ITC" panose="03070402050302030203" pitchFamily="66" charset="0"/>
                <a:ea typeface="Calibri" panose="020F0502020204030204" pitchFamily="34" charset="0"/>
                <a:cs typeface="Times New Roman" panose="02020603050405020304" pitchFamily="18" charset="0"/>
              </a:rPr>
              <a:t>During these late wars his skull was broken with a poleaxe and 9 pieces of bone were removed. This has left him in pain and confusion and he is completely unable to do the job he did before the war. </a:t>
            </a:r>
            <a:endParaRPr lang="en-GB" sz="2200" dirty="0">
              <a:latin typeface="Bradley Hand ITC" panose="03070402050302030203" pitchFamily="66" charset="0"/>
              <a:cs typeface="Angsana New" panose="020B0502040204020203" pitchFamily="18" charset="-34"/>
            </a:endParaRPr>
          </a:p>
          <a:p>
            <a:pPr>
              <a:lnSpc>
                <a:spcPct val="107000"/>
              </a:lnSpc>
              <a:spcAft>
                <a:spcPts val="800"/>
              </a:spcAft>
            </a:pPr>
            <a:r>
              <a:rPr lang="en-GB" sz="22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2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2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2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9373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5925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09205" y="289620"/>
            <a:ext cx="10782670" cy="4161845"/>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he was stabbed in the side with a sword, a wound which causes him much pain. He is therefore unable to stand and cannot do the job he did before the war. </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7498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2952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161845"/>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he was stabbed in the side with a sword, a wound which causes him much pain. He is therefore unable to walk without the help of his friends or crutches. </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7054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853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161845"/>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his arms were shot off with a cannonball at the siege of Newark. Without the use of his arms he is completely unable to follow his previous profession.</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4996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9880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22283" y="742376"/>
            <a:ext cx="10639795" cy="3766672"/>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his feet were trampled by a horse. He is therefore unable to do the job he did before the war because he cannot stand.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174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4408448" y="245592"/>
            <a:ext cx="7655559" cy="3834832"/>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36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36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a:t>
            </a:r>
          </a:p>
          <a:p>
            <a:endParaRPr lang="en-GB" dirty="0">
              <a:latin typeface="Bahnschrift" panose="020B0502040204020203" pitchFamily="34" charset="0"/>
              <a:cs typeface="Angsana New" panose="020B0502040204020203" pitchFamily="18" charset="-34"/>
            </a:endParaRPr>
          </a:p>
        </p:txBody>
      </p:sp>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2" name="Speech Bubble: Rectangle 1">
            <a:extLst>
              <a:ext uri="{FF2B5EF4-FFF2-40B4-BE49-F238E27FC236}">
                <a16:creationId xmlns:a16="http://schemas.microsoft.com/office/drawing/2014/main" id="{20121553-EE88-F4B8-E3B8-48AA07B96EA9}"/>
              </a:ext>
            </a:extLst>
          </p:cNvPr>
          <p:cNvSpPr/>
          <p:nvPr/>
        </p:nvSpPr>
        <p:spPr>
          <a:xfrm>
            <a:off x="304800" y="245592"/>
            <a:ext cx="3533775" cy="2402358"/>
          </a:xfrm>
          <a:prstGeom prst="wedgeRectCallout">
            <a:avLst>
              <a:gd name="adj1" fmla="val 7199"/>
              <a:gd name="adj2" fmla="val 89461"/>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5F1667E-4378-4407-9733-9804EE13F4FC}"/>
              </a:ext>
            </a:extLst>
          </p:cNvPr>
          <p:cNvSpPr txBox="1"/>
          <p:nvPr/>
        </p:nvSpPr>
        <p:spPr>
          <a:xfrm>
            <a:off x="635939" y="620871"/>
            <a:ext cx="2871496" cy="1450590"/>
          </a:xfrm>
          <a:prstGeom prst="rect">
            <a:avLst/>
          </a:prstGeom>
          <a:noFill/>
        </p:spPr>
        <p:txBody>
          <a:bodyPr wrap="square">
            <a:spAutoFit/>
          </a:bodyPr>
          <a:lstStyle/>
          <a:p>
            <a:pPr algn="ctr">
              <a:lnSpc>
                <a:spcPct val="107000"/>
              </a:lnSpc>
              <a:spcAft>
                <a:spcPts val="800"/>
              </a:spcAft>
            </a:pPr>
            <a:r>
              <a:rPr lang="en-GB" sz="2800" dirty="0">
                <a:effectLst/>
                <a:latin typeface="Bahnschrift" panose="020B0502040204020203" pitchFamily="34" charset="0"/>
                <a:ea typeface="Calibri" panose="020F0502020204030204" pitchFamily="34" charset="0"/>
                <a:cs typeface="Times New Roman" panose="02020603050405020304" pitchFamily="18" charset="0"/>
              </a:rPr>
              <a:t>First of all we need to address the judges..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41234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9800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659609"/>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During these late wars his feet were trampled by a horse. He is now unable to walk and relies on the kindness of his friends.</a:t>
            </a:r>
          </a:p>
          <a:p>
            <a:pPr>
              <a:lnSpc>
                <a:spcPct val="107000"/>
              </a:lnSpc>
              <a:spcAft>
                <a:spcPts val="800"/>
              </a:spcAft>
            </a:pP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0421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659609"/>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feet were trampled by a horse.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is therefore unable to walk without the help of his friends. </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3842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986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952190"/>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This leaves him unable to walk without great pain</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6814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9773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952190"/>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This means he is completely unable to stand and cannot do the job he did before the war.</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 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39580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1288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5449953"/>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parents were both killed in the service of Parliament. This means he has nowhere at all to live and must rely on the kindness of neighbours, who are themselves poor.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His parents were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1441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093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3A42686-C2A8-4177-3E63-7721A6561DAF}"/>
              </a:ext>
            </a:extLst>
          </p:cNvPr>
          <p:cNvSpPr/>
          <p:nvPr/>
        </p:nvSpPr>
        <p:spPr>
          <a:xfrm>
            <a:off x="304801" y="428626"/>
            <a:ext cx="2888650" cy="2350858"/>
          </a:xfrm>
          <a:prstGeom prst="wedgeRectCallout">
            <a:avLst>
              <a:gd name="adj1" fmla="val 7199"/>
              <a:gd name="adj2" fmla="val 89461"/>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pic>
        <p:nvPicPr>
          <p:cNvPr id="8" name="Picture 7">
            <a:extLst>
              <a:ext uri="{FF2B5EF4-FFF2-40B4-BE49-F238E27FC236}">
                <a16:creationId xmlns:a16="http://schemas.microsoft.com/office/drawing/2014/main" id="{E4E4C0C5-8934-4CCA-BC52-105E70A5684A}"/>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45F1667E-4378-4407-9733-9804EE13F4FC}"/>
              </a:ext>
            </a:extLst>
          </p:cNvPr>
          <p:cNvSpPr txBox="1"/>
          <p:nvPr/>
        </p:nvSpPr>
        <p:spPr>
          <a:xfrm>
            <a:off x="809591" y="564152"/>
            <a:ext cx="2105059" cy="2149563"/>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Next we need to say who you are. </a:t>
            </a:r>
          </a:p>
          <a:p>
            <a:pPr>
              <a:lnSpc>
                <a:spcPct val="107000"/>
              </a:lnSpc>
              <a:spcAft>
                <a:spcPts val="800"/>
              </a:spcAft>
            </a:pPr>
            <a:r>
              <a:rPr lang="en-GB" sz="2400" b="1" dirty="0">
                <a:effectLst/>
                <a:latin typeface="Bahnschrift" panose="020B0502040204020203" pitchFamily="34" charset="0"/>
                <a:ea typeface="Calibri" panose="020F0502020204030204" pitchFamily="34" charset="0"/>
                <a:cs typeface="Times New Roman" panose="02020603050405020304" pitchFamily="18" charset="0"/>
              </a:rPr>
              <a:t>Click on your name..</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hlinkClick r:id="rId6" action="ppaction://hlinksldjump"/>
            <a:extLst>
              <a:ext uri="{FF2B5EF4-FFF2-40B4-BE49-F238E27FC236}">
                <a16:creationId xmlns:a16="http://schemas.microsoft.com/office/drawing/2014/main" id="{219D8C15-DED7-4321-ACF1-A3ED55E8E583}"/>
              </a:ext>
            </a:extLst>
          </p:cNvPr>
          <p:cNvSpPr/>
          <p:nvPr/>
        </p:nvSpPr>
        <p:spPr>
          <a:xfrm>
            <a:off x="3928110" y="2224045"/>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9BC9290-10DD-4910-9746-D42BEDB1FE6F}"/>
              </a:ext>
            </a:extLst>
          </p:cNvPr>
          <p:cNvSpPr txBox="1"/>
          <p:nvPr/>
        </p:nvSpPr>
        <p:spPr>
          <a:xfrm>
            <a:off x="4151630" y="2763520"/>
            <a:ext cx="3078480" cy="523220"/>
          </a:xfrm>
          <a:prstGeom prst="rect">
            <a:avLst/>
          </a:prstGeom>
          <a:noFill/>
        </p:spPr>
        <p:txBody>
          <a:bodyPr wrap="square" rtlCol="0">
            <a:spAutoFit/>
          </a:bodyPr>
          <a:lstStyle/>
          <a:p>
            <a:r>
              <a:rPr lang="en-GB" sz="2800" dirty="0">
                <a:effectLst/>
                <a:latin typeface="Bahnschrift" panose="020B0502040204020203" pitchFamily="34" charset="0"/>
                <a:ea typeface="Calibri" panose="020F0502020204030204" pitchFamily="34" charset="0"/>
                <a:cs typeface="Times New Roman" panose="02020603050405020304" pitchFamily="18" charset="0"/>
              </a:rPr>
              <a:t>Walter </a:t>
            </a:r>
            <a:r>
              <a:rPr lang="en-GB" sz="2800" dirty="0" err="1">
                <a:effectLst/>
                <a:latin typeface="Bahnschrift" panose="020B0502040204020203" pitchFamily="34" charset="0"/>
                <a:ea typeface="Calibri" panose="020F0502020204030204" pitchFamily="34" charset="0"/>
                <a:cs typeface="Times New Roman" panose="02020603050405020304" pitchFamily="18" charset="0"/>
              </a:rPr>
              <a:t>Hogbrawl</a:t>
            </a:r>
            <a:endParaRPr lang="en-GB" sz="2800" dirty="0"/>
          </a:p>
        </p:txBody>
      </p:sp>
      <p:sp>
        <p:nvSpPr>
          <p:cNvPr id="16" name="Rectangle: Rounded Corners 15">
            <a:extLst>
              <a:ext uri="{FF2B5EF4-FFF2-40B4-BE49-F238E27FC236}">
                <a16:creationId xmlns:a16="http://schemas.microsoft.com/office/drawing/2014/main" id="{4D36720F-F1DE-49C6-B64D-7B7D83B9452B}"/>
              </a:ext>
            </a:extLst>
          </p:cNvPr>
          <p:cNvSpPr/>
          <p:nvPr/>
        </p:nvSpPr>
        <p:spPr>
          <a:xfrm>
            <a:off x="7914638" y="2168608"/>
            <a:ext cx="3302000" cy="1656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00B6AFB-E486-4FA3-9C08-38943D4C6CED}"/>
              </a:ext>
            </a:extLst>
          </p:cNvPr>
          <p:cNvSpPr txBox="1"/>
          <p:nvPr/>
        </p:nvSpPr>
        <p:spPr>
          <a:xfrm>
            <a:off x="8026398" y="2474893"/>
            <a:ext cx="3078480" cy="954107"/>
          </a:xfrm>
          <a:prstGeom prst="rect">
            <a:avLst/>
          </a:prstGeom>
          <a:noFill/>
        </p:spPr>
        <p:txBody>
          <a:bodyPr wrap="square" rtlCol="0">
            <a:spAutoFit/>
          </a:bodyPr>
          <a:lstStyle/>
          <a:p>
            <a:pPr algn="ctr"/>
            <a:r>
              <a:rPr lang="en-GB" sz="2800" dirty="0">
                <a:effectLst/>
                <a:latin typeface="Bahnschrift" panose="020B0502040204020203" pitchFamily="34" charset="0"/>
                <a:ea typeface="Calibri" panose="020F0502020204030204" pitchFamily="34" charset="0"/>
                <a:cs typeface="Times New Roman" panose="02020603050405020304" pitchFamily="18" charset="0"/>
              </a:rPr>
              <a:t>Margaret </a:t>
            </a:r>
            <a:r>
              <a:rPr lang="en-GB" sz="2800" dirty="0" err="1">
                <a:effectLst/>
                <a:latin typeface="Bahnschrift" panose="020B0502040204020203" pitchFamily="34" charset="0"/>
                <a:ea typeface="Calibri" panose="020F0502020204030204" pitchFamily="34" charset="0"/>
                <a:cs typeface="Times New Roman" panose="02020603050405020304" pitchFamily="18" charset="0"/>
              </a:rPr>
              <a:t>Merryweather</a:t>
            </a:r>
            <a:endParaRPr lang="en-GB" sz="2800" dirty="0"/>
          </a:p>
        </p:txBody>
      </p:sp>
      <p:sp>
        <p:nvSpPr>
          <p:cNvPr id="6" name="Rectangle: Rounded Corners 5">
            <a:extLst>
              <a:ext uri="{FF2B5EF4-FFF2-40B4-BE49-F238E27FC236}">
                <a16:creationId xmlns:a16="http://schemas.microsoft.com/office/drawing/2014/main" id="{95838165-65E5-452C-92B7-9048CE030049}"/>
              </a:ext>
            </a:extLst>
          </p:cNvPr>
          <p:cNvSpPr/>
          <p:nvPr/>
        </p:nvSpPr>
        <p:spPr>
          <a:xfrm>
            <a:off x="3698240" y="629920"/>
            <a:ext cx="3606800" cy="213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7" action="ppaction://hlinksldjump"/>
            <a:extLst>
              <a:ext uri="{FF2B5EF4-FFF2-40B4-BE49-F238E27FC236}">
                <a16:creationId xmlns:a16="http://schemas.microsoft.com/office/drawing/2014/main" id="{B4F4280A-F916-60F9-5708-526FCD2D5AC5}"/>
              </a:ext>
            </a:extLst>
          </p:cNvPr>
          <p:cNvSpPr/>
          <p:nvPr/>
        </p:nvSpPr>
        <p:spPr>
          <a:xfrm>
            <a:off x="7914638" y="2168608"/>
            <a:ext cx="3302000" cy="1784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6189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5449953"/>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a:t>
            </a:r>
            <a:r>
              <a:rPr lang="en-GB" sz="2400" dirty="0">
                <a:latin typeface="Bradley Hand ITC" panose="03070402050302030203" pitchFamily="66" charset="0"/>
                <a:ea typeface="Calibri" panose="020F0502020204030204" pitchFamily="34" charset="0"/>
                <a:cs typeface="Times New Roman" panose="02020603050405020304" pitchFamily="18" charset="0"/>
              </a:rPr>
              <a:t>orphan</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parents were both killed in the service of Parliament. This leaves him with no way of supporting himself and no one to care for him.  </a:t>
            </a:r>
            <a:endParaRPr lang="en-GB" sz="2400" dirty="0">
              <a:latin typeface="Bradley Hand ITC" panose="03070402050302030203" pitchFamily="66"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His parents were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a:p>
            <a:pPr>
              <a:lnSpc>
                <a:spcPct val="107000"/>
              </a:lnSpc>
              <a:spcAft>
                <a:spcPts val="800"/>
              </a:spcAft>
            </a:pP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3" y="3695681"/>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8379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8895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6558" y="337245"/>
            <a:ext cx="10639795" cy="4659609"/>
          </a:xfrm>
          <a:prstGeom prst="rect">
            <a:avLst/>
          </a:prstGeom>
          <a:noFill/>
        </p:spPr>
        <p:txBody>
          <a:bodyPr wrap="square" rtlCol="0">
            <a:spAutoFit/>
          </a:bodyPr>
          <a:lstStyle/>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house was burned down when his town was besieged by the King’s forces.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therefore has no way of supporting himself, his home being the place where he worked.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has been ever faithful to Parliament.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Please give him a pension.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 </a:t>
            </a:r>
            <a:endParaRPr lang="en-GB" sz="2400" dirty="0">
              <a:latin typeface="Bradley Hand ITC" panose="03070402050302030203" pitchFamily="66" charset="0"/>
              <a:cs typeface="Angsana New" panose="020B0502040204020203" pitchFamily="18" charset="-34"/>
            </a:endParaRPr>
          </a:p>
        </p:txBody>
      </p:sp>
      <p:grpSp>
        <p:nvGrpSpPr>
          <p:cNvPr id="12" name="Group 11">
            <a:extLst>
              <a:ext uri="{FF2B5EF4-FFF2-40B4-BE49-F238E27FC236}">
                <a16:creationId xmlns:a16="http://schemas.microsoft.com/office/drawing/2014/main" id="{18BF6735-326D-4F06-B20F-C9B8AFEEA0C4}"/>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0C40D241-A5CA-4B28-B470-F56F030F0EC1}"/>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E4B6-C9B2-487C-A26B-B2ED895DC3FE}"/>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5" name="Rectangle: Rounded Corners 14">
            <a:extLst>
              <a:ext uri="{FF2B5EF4-FFF2-40B4-BE49-F238E27FC236}">
                <a16:creationId xmlns:a16="http://schemas.microsoft.com/office/drawing/2014/main" id="{7CA65B45-F19D-4021-8C06-13E3A77B0E19}"/>
              </a:ext>
            </a:extLst>
          </p:cNvPr>
          <p:cNvSpPr/>
          <p:nvPr/>
        </p:nvSpPr>
        <p:spPr>
          <a:xfrm>
            <a:off x="9381420" y="3279913"/>
            <a:ext cx="2618802" cy="2206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42D0B26D-0BC3-4ECA-989D-166592283352}"/>
              </a:ext>
            </a:extLst>
          </p:cNvPr>
          <p:cNvSpPr/>
          <p:nvPr/>
        </p:nvSpPr>
        <p:spPr>
          <a:xfrm>
            <a:off x="9433562" y="3601107"/>
            <a:ext cx="2566659" cy="1885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6972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65961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0885169" cy="4165628"/>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his house was burned down when his town was besieged.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therefore has nowhere to live and depends upon his friends. </a:t>
            </a:r>
            <a:endParaRPr lang="en-GB" sz="2400" dirty="0">
              <a:latin typeface="Bradley Hand ITC" panose="03070402050302030203" pitchFamily="66"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has been ever faithful to Parliament.</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Please give him a pension.</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daily pray for you. </a:t>
            </a:r>
            <a:endParaRPr lang="en-GB" dirty="0">
              <a:latin typeface="Bradley Hand ITC" panose="03070402050302030203" pitchFamily="66" charset="0"/>
              <a:cs typeface="Angsana New" panose="020B0502040204020203" pitchFamily="18" charset="-34"/>
            </a:endParaRPr>
          </a:p>
        </p:txBody>
      </p:sp>
      <p:grpSp>
        <p:nvGrpSpPr>
          <p:cNvPr id="6" name="Group 5">
            <a:extLst>
              <a:ext uri="{FF2B5EF4-FFF2-40B4-BE49-F238E27FC236}">
                <a16:creationId xmlns:a16="http://schemas.microsoft.com/office/drawing/2014/main" id="{BEBC1C98-36AF-4081-B8F4-552DD1912A75}"/>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5717E211-F117-4CE2-B142-4E34E1C475D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D9005E-43FD-4A26-9A75-238AF6BB629F}"/>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0146FA12-F824-48AA-8155-CB31BCD7C34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E19E260B-FEE7-4062-82A0-522AB8B51EAB}"/>
              </a:ext>
            </a:extLst>
          </p:cNvPr>
          <p:cNvSpPr/>
          <p:nvPr/>
        </p:nvSpPr>
        <p:spPr>
          <a:xfrm>
            <a:off x="9899374" y="3766930"/>
            <a:ext cx="2100847"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80769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61877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584201" y="589269"/>
            <a:ext cx="10789919" cy="406303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widow. </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Shows, that he</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r husband fought bravely for Parliament during these late wars. He was killed by a cannon bullet defending his town. She is now without the means to earn a living and will starve unless you help her. </a:t>
            </a: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Please give her a pension.</a:t>
            </a: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She will daily pray for you. </a:t>
            </a: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9355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49127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075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0195559" cy="4458208"/>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Her parents were killed when their town was besieged by the King’s army  and she is now unable to support herself. She relies on the kindness of neighbours who are themselves poor.</a:t>
            </a:r>
          </a:p>
          <a:p>
            <a:pPr>
              <a:lnSpc>
                <a:spcPct val="107000"/>
              </a:lnSpc>
              <a:spcAft>
                <a:spcPts val="800"/>
              </a:spcAft>
            </a:pPr>
            <a:r>
              <a:rPr lang="en-GB" sz="2400" dirty="0">
                <a:latin typeface="Bradley Hand ITC" panose="03070402050302030203" pitchFamily="66" charset="0"/>
                <a:cs typeface="Angsana New" panose="020B0502040204020203" pitchFamily="18" charset="-34"/>
              </a:rPr>
              <a:t>Please give her a pension.</a:t>
            </a:r>
          </a:p>
          <a:p>
            <a:pPr>
              <a:lnSpc>
                <a:spcPct val="107000"/>
              </a:lnSpc>
              <a:spcAft>
                <a:spcPts val="800"/>
              </a:spcAft>
            </a:pPr>
            <a:r>
              <a:rPr lang="en-GB" sz="2400" dirty="0">
                <a:latin typeface="Bradley Hand ITC" panose="03070402050302030203" pitchFamily="66" charset="0"/>
                <a:cs typeface="Angsana New" panose="020B0502040204020203" pitchFamily="18" charset="-34"/>
              </a:rPr>
              <a:t>She will daily pray for you.</a:t>
            </a:r>
            <a:endParaRPr lang="en-GB" sz="2400" dirty="0">
              <a:latin typeface="Bradley Hand ITC" panose="03070402050302030203" pitchFamily="66" charset="0"/>
              <a:cs typeface="Times New Roman" panose="02020603050405020304" pitchFamily="18" charset="0"/>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309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1676806"/>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endParaRPr lang="en-GB" dirty="0">
              <a:latin typeface="Bradley Hand ITC" panose="03070402050302030203" pitchFamily="66" charset="0"/>
              <a:cs typeface="Angsana New" panose="020B0502040204020203" pitchFamily="18" charset="-34"/>
            </a:endParaRPr>
          </a:p>
        </p:txBody>
      </p:sp>
      <p:grpSp>
        <p:nvGrpSpPr>
          <p:cNvPr id="5" name="Group 4">
            <a:extLst>
              <a:ext uri="{FF2B5EF4-FFF2-40B4-BE49-F238E27FC236}">
                <a16:creationId xmlns:a16="http://schemas.microsoft.com/office/drawing/2014/main" id="{79372B22-1A08-4A83-A833-291085015F2E}"/>
              </a:ext>
            </a:extLst>
          </p:cNvPr>
          <p:cNvGrpSpPr/>
          <p:nvPr/>
        </p:nvGrpSpPr>
        <p:grpSpPr>
          <a:xfrm>
            <a:off x="10038081" y="3911393"/>
            <a:ext cx="1828799" cy="1475312"/>
            <a:chOff x="5984241" y="3007153"/>
            <a:chExt cx="1828799" cy="1475312"/>
          </a:xfrm>
        </p:grpSpPr>
        <p:sp>
          <p:nvSpPr>
            <p:cNvPr id="13" name="Rectangle: Rounded Corners 12">
              <a:extLst>
                <a:ext uri="{FF2B5EF4-FFF2-40B4-BE49-F238E27FC236}">
                  <a16:creationId xmlns:a16="http://schemas.microsoft.com/office/drawing/2014/main" id="{A0C8570F-4E55-4B81-AEBF-9E18515EDA81}"/>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EDCC4BD-0304-4792-81E3-2EBF95CEE855}"/>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2" name="Arrow: Right 1">
              <a:extLst>
                <a:ext uri="{FF2B5EF4-FFF2-40B4-BE49-F238E27FC236}">
                  <a16:creationId xmlns:a16="http://schemas.microsoft.com/office/drawing/2014/main" id="{A642CD87-91CA-4DC4-9F8D-746D52DADE73}"/>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Rounded Corners 5">
            <a:hlinkClick r:id="rId5" action="ppaction://hlinksldjump"/>
            <a:extLst>
              <a:ext uri="{FF2B5EF4-FFF2-40B4-BE49-F238E27FC236}">
                <a16:creationId xmlns:a16="http://schemas.microsoft.com/office/drawing/2014/main" id="{6F2E099A-76C4-4918-885F-F160B7607F26}"/>
              </a:ext>
            </a:extLst>
          </p:cNvPr>
          <p:cNvSpPr/>
          <p:nvPr/>
        </p:nvSpPr>
        <p:spPr>
          <a:xfrm>
            <a:off x="10038081" y="3799840"/>
            <a:ext cx="1828799" cy="1676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38058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0195559" cy="4458208"/>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a:t>
            </a:r>
            <a:r>
              <a:rPr lang="en-GB" sz="2400" dirty="0">
                <a:latin typeface="Bradley Hand ITC" panose="03070402050302030203" pitchFamily="66" charset="0"/>
                <a:ea typeface="Calibri" panose="020F0502020204030204" pitchFamily="34" charset="0"/>
                <a:cs typeface="Times New Roman" panose="02020603050405020304" pitchFamily="18" charset="0"/>
              </a:rPr>
              <a:t>Walter </a:t>
            </a:r>
            <a:r>
              <a:rPr lang="en-GB" sz="2400" dirty="0" err="1">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His parents were killed when their town was besieged by the King’s army  and he is now unable to support himself. </a:t>
            </a:r>
            <a:r>
              <a:rPr lang="en-GB" sz="2400" dirty="0">
                <a:latin typeface="Bradley Hand ITC" panose="03070402050302030203" pitchFamily="66" charset="0"/>
                <a:ea typeface="Calibri" panose="020F0502020204030204" pitchFamily="34" charset="0"/>
                <a:cs typeface="Times New Roman" panose="02020603050405020304" pitchFamily="18" charset="0"/>
              </a:rPr>
              <a:t>H</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e relies on the kindness of neighbours who are themselves poor.</a:t>
            </a:r>
          </a:p>
          <a:p>
            <a:pPr>
              <a:lnSpc>
                <a:spcPct val="107000"/>
              </a:lnSpc>
              <a:spcAft>
                <a:spcPts val="800"/>
              </a:spcAft>
            </a:pPr>
            <a:r>
              <a:rPr lang="en-GB" sz="2400" dirty="0">
                <a:latin typeface="Bradley Hand ITC" panose="03070402050302030203" pitchFamily="66" charset="0"/>
                <a:cs typeface="Angsana New" panose="020B0502040204020203" pitchFamily="18" charset="-34"/>
              </a:rPr>
              <a:t>Please give him a pension.</a:t>
            </a:r>
          </a:p>
          <a:p>
            <a:pPr>
              <a:lnSpc>
                <a:spcPct val="107000"/>
              </a:lnSpc>
              <a:spcAft>
                <a:spcPts val="800"/>
              </a:spcAft>
            </a:pPr>
            <a:r>
              <a:rPr lang="en-GB" sz="2400" dirty="0">
                <a:latin typeface="Bradley Hand ITC" panose="03070402050302030203" pitchFamily="66" charset="0"/>
                <a:cs typeface="Angsana New" panose="020B0502040204020203" pitchFamily="18" charset="-34"/>
              </a:rPr>
              <a:t>He will daily pray for you.</a:t>
            </a:r>
            <a:endParaRPr lang="en-GB" sz="2400" dirty="0">
              <a:latin typeface="Bradley Hand ITC" panose="03070402050302030203" pitchFamily="66" charset="0"/>
              <a:cs typeface="Times New Roman" panose="02020603050405020304" pitchFamily="18" charset="0"/>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29251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39370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3789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476598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The humble petition of Margaret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Merryweather</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widow. </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effectLst/>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Her husband was killed when her house was burned and she now has nowhere to live. </a:t>
            </a: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She is unable to support herself and will starve unless you help her. </a:t>
            </a:r>
          </a:p>
          <a:p>
            <a:pPr>
              <a:lnSpc>
                <a:spcPct val="107000"/>
              </a:lnSpc>
              <a:spcAft>
                <a:spcPts val="800"/>
              </a:spcAft>
            </a:pP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Please grant her a pension</a:t>
            </a: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She will daily pray for you.</a:t>
            </a:r>
            <a:endParaRPr lang="en-GB" sz="2400" dirty="0">
              <a:effectLst/>
              <a:latin typeface="Bradley Hand ITC" panose="03070402050302030203" pitchFamily="66"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96494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4663393"/>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a:t>
            </a:r>
            <a:r>
              <a:rPr lang="en-GB" sz="2400" dirty="0">
                <a:latin typeface="Bradley Hand ITC" panose="03070402050302030203" pitchFamily="66" charset="0"/>
                <a:ea typeface="Calibri" panose="020F0502020204030204" pitchFamily="34" charset="0"/>
                <a:cs typeface="Times New Roman" panose="02020603050405020304" pitchFamily="18" charset="0"/>
              </a:rPr>
              <a:t>Walter </a:t>
            </a:r>
            <a:r>
              <a:rPr lang="en-GB" sz="2400" dirty="0" err="1">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orphan. </a:t>
            </a:r>
            <a:r>
              <a:rPr lang="en-GB" sz="2400" dirty="0">
                <a:latin typeface="Bradley Hand ITC" panose="03070402050302030203" pitchFamily="66"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effectLst/>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His house was burned down when his town was besieged and he now has nowhere to live.</a:t>
            </a:r>
          </a:p>
          <a:p>
            <a:pPr>
              <a:lnSpc>
                <a:spcPct val="107000"/>
              </a:lnSpc>
              <a:spcAft>
                <a:spcPts val="800"/>
              </a:spcAft>
            </a:pPr>
            <a:endParaRPr lang="en-GB" sz="2400" dirty="0">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Please grant him a pension</a:t>
            </a:r>
          </a:p>
          <a:p>
            <a:pPr>
              <a:lnSpc>
                <a:spcPct val="107000"/>
              </a:lnSpc>
              <a:spcAft>
                <a:spcPts val="800"/>
              </a:spcAft>
            </a:pPr>
            <a:endParaRPr lang="en-GB" sz="2400" dirty="0">
              <a:effectLst/>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ea typeface="Calibri" panose="020F0502020204030204" pitchFamily="34" charset="0"/>
                <a:cs typeface="Times New Roman" panose="02020603050405020304" pitchFamily="18" charset="0"/>
              </a:rPr>
              <a:t>He will daily pray for you.</a:t>
            </a:r>
            <a:endParaRPr lang="en-GB" sz="2400" dirty="0">
              <a:effectLst/>
              <a:latin typeface="Bradley Hand ITC" panose="03070402050302030203" pitchFamily="66"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C05CFBEF-6A21-418D-B3BC-3CAF36F06C74}"/>
              </a:ext>
            </a:extLst>
          </p:cNvPr>
          <p:cNvGrpSpPr/>
          <p:nvPr/>
        </p:nvGrpSpPr>
        <p:grpSpPr>
          <a:xfrm>
            <a:off x="10038081" y="3911393"/>
            <a:ext cx="1828799" cy="1475312"/>
            <a:chOff x="5984241" y="3007153"/>
            <a:chExt cx="1828799" cy="1475312"/>
          </a:xfrm>
        </p:grpSpPr>
        <p:sp>
          <p:nvSpPr>
            <p:cNvPr id="7" name="Rectangle: Rounded Corners 6">
              <a:extLst>
                <a:ext uri="{FF2B5EF4-FFF2-40B4-BE49-F238E27FC236}">
                  <a16:creationId xmlns:a16="http://schemas.microsoft.com/office/drawing/2014/main" id="{B0461B4D-91D5-46A3-9B1D-712740583529}"/>
                </a:ext>
              </a:extLst>
            </p:cNvPr>
            <p:cNvSpPr/>
            <p:nvPr/>
          </p:nvSpPr>
          <p:spPr>
            <a:xfrm>
              <a:off x="5984241" y="3007153"/>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655326-165E-4977-8EB3-FF6338FE5048}"/>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continue</a:t>
              </a:r>
              <a:endParaRPr lang="en-GB" sz="2000" b="1" dirty="0">
                <a:solidFill>
                  <a:schemeClr val="bg1"/>
                </a:solidFill>
              </a:endParaRPr>
            </a:p>
          </p:txBody>
        </p:sp>
        <p:sp>
          <p:nvSpPr>
            <p:cNvPr id="10" name="Arrow: Right 9">
              <a:extLst>
                <a:ext uri="{FF2B5EF4-FFF2-40B4-BE49-F238E27FC236}">
                  <a16:creationId xmlns:a16="http://schemas.microsoft.com/office/drawing/2014/main" id="{7AFD5943-FCBE-4B17-9FDD-5CDD1C05F908}"/>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hlinkClick r:id="rId5" action="ppaction://hlinksldjump"/>
            <a:extLst>
              <a:ext uri="{FF2B5EF4-FFF2-40B4-BE49-F238E27FC236}">
                <a16:creationId xmlns:a16="http://schemas.microsoft.com/office/drawing/2014/main" id="{D637A43A-07A9-4318-BF31-263C6F1B34A9}"/>
              </a:ext>
            </a:extLst>
          </p:cNvPr>
          <p:cNvSpPr/>
          <p:nvPr/>
        </p:nvSpPr>
        <p:spPr>
          <a:xfrm>
            <a:off x="10038081" y="3718560"/>
            <a:ext cx="2072639" cy="1939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56164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230300" y="1237038"/>
            <a:ext cx="5151119" cy="2656368"/>
          </a:xfrm>
          <a:prstGeom prst="rect">
            <a:avLst/>
          </a:prstGeom>
          <a:noFill/>
        </p:spPr>
        <p:txBody>
          <a:bodyPr wrap="square">
            <a:spAutoFit/>
          </a:bodyPr>
          <a:lstStyle/>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Congratulations! </a:t>
            </a:r>
          </a:p>
          <a:p>
            <a:pPr algn="ctr">
              <a:lnSpc>
                <a:spcPct val="107000"/>
              </a:lnSpc>
              <a:spcAft>
                <a:spcPts val="800"/>
              </a:spcAft>
            </a:pPr>
            <a:endParaRPr lang="en-GB" sz="2400" dirty="0">
              <a:latin typeface="Bahnschrift" panose="020B05020402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The court felt very sorry for you.  They awarded you an annual pension of 20 shillings. </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try again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6" action="ppaction://hlinksldjump"/>
            <a:extLst>
              <a:ext uri="{FF2B5EF4-FFF2-40B4-BE49-F238E27FC236}">
                <a16:creationId xmlns:a16="http://schemas.microsoft.com/office/drawing/2014/main" id="{5CB98C8D-7443-D02D-0345-1C6DF3A0B802}"/>
              </a:ext>
            </a:extLst>
          </p:cNvPr>
          <p:cNvSpPr/>
          <p:nvPr/>
        </p:nvSpPr>
        <p:spPr>
          <a:xfrm>
            <a:off x="9515475" y="3790950"/>
            <a:ext cx="2381250" cy="186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4825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230300" y="1237038"/>
            <a:ext cx="5151119" cy="3651897"/>
          </a:xfrm>
          <a:prstGeom prst="rect">
            <a:avLst/>
          </a:prstGeom>
          <a:noFill/>
        </p:spPr>
        <p:txBody>
          <a:bodyPr wrap="square">
            <a:spAutoFit/>
          </a:bodyPr>
          <a:lstStyle/>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I have good news and bad news. </a:t>
            </a:r>
          </a:p>
          <a:p>
            <a:pPr algn="ctr">
              <a:lnSpc>
                <a:spcPct val="107000"/>
              </a:lnSpc>
              <a:spcAft>
                <a:spcPts val="800"/>
              </a:spcAft>
            </a:pPr>
            <a:endParaRPr lang="en-GB" sz="2400" dirty="0">
              <a:latin typeface="Bahnschrift" panose="020B05020402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The court felt </a:t>
            </a:r>
            <a:r>
              <a:rPr lang="en-GB" sz="2400" dirty="0">
                <a:latin typeface="Bahnschrift" panose="020B0502040204020203" pitchFamily="34" charset="0"/>
                <a:ea typeface="Calibri" panose="020F0502020204030204" pitchFamily="34" charset="0"/>
                <a:cs typeface="Times New Roman" panose="02020603050405020304" pitchFamily="18" charset="0"/>
              </a:rPr>
              <a:t>quite </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sorry for you.  </a:t>
            </a: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I am afraid that they felt you only deserved a one off lump sum of 5 shillings. </a:t>
            </a: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Better luck next time!</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try again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6" action="ppaction://hlinksldjump"/>
            <a:extLst>
              <a:ext uri="{FF2B5EF4-FFF2-40B4-BE49-F238E27FC236}">
                <a16:creationId xmlns:a16="http://schemas.microsoft.com/office/drawing/2014/main" id="{520AB09D-72EF-374C-92F3-CD7B4F6CF1C7}"/>
              </a:ext>
            </a:extLst>
          </p:cNvPr>
          <p:cNvSpPr/>
          <p:nvPr/>
        </p:nvSpPr>
        <p:spPr>
          <a:xfrm>
            <a:off x="9515475" y="3790950"/>
            <a:ext cx="2381250" cy="186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90640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230300" y="1237038"/>
            <a:ext cx="5151119" cy="2758960"/>
          </a:xfrm>
          <a:prstGeom prst="rect">
            <a:avLst/>
          </a:prstGeom>
          <a:noFill/>
        </p:spPr>
        <p:txBody>
          <a:bodyPr wrap="square">
            <a:spAutoFit/>
          </a:bodyPr>
          <a:lstStyle/>
          <a:p>
            <a:pPr algn="ctr">
              <a:lnSpc>
                <a:spcPct val="107000"/>
              </a:lnSpc>
              <a:spcAft>
                <a:spcPts val="800"/>
              </a:spcAft>
            </a:pPr>
            <a:endParaRPr lang="en-GB" sz="2400" dirty="0">
              <a:latin typeface="Bahnschrift" panose="020B05020402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Bad news, I am afraid!  </a:t>
            </a:r>
          </a:p>
          <a:p>
            <a:pPr algn="ctr">
              <a:lnSpc>
                <a:spcPct val="107000"/>
              </a:lnSpc>
              <a:spcAft>
                <a:spcPts val="800"/>
              </a:spcAft>
            </a:pPr>
            <a:r>
              <a:rPr lang="en-GB" sz="2400" dirty="0">
                <a:latin typeface="Bahnschrift" panose="020B0502040204020203" pitchFamily="34" charset="0"/>
                <a:ea typeface="Calibri" panose="020F0502020204030204" pitchFamily="34" charset="0"/>
                <a:cs typeface="Times New Roman" panose="02020603050405020304" pitchFamily="18" charset="0"/>
              </a:rPr>
              <a:t>T</a:t>
            </a:r>
            <a:r>
              <a:rPr lang="en-GB" sz="2400" dirty="0">
                <a:effectLst/>
                <a:latin typeface="Bahnschrift" panose="020B0502040204020203" pitchFamily="34" charset="0"/>
                <a:ea typeface="Calibri" panose="020F0502020204030204" pitchFamily="34" charset="0"/>
                <a:cs typeface="Times New Roman" panose="02020603050405020304" pitchFamily="18" charset="0"/>
              </a:rPr>
              <a:t>he court didn’t feel you deserved a pension or a lump sum.  </a:t>
            </a:r>
          </a:p>
          <a:p>
            <a:pPr algn="ct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You could try again. </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707886"/>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to try again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6" action="ppaction://hlinksldjump"/>
            <a:extLst>
              <a:ext uri="{FF2B5EF4-FFF2-40B4-BE49-F238E27FC236}">
                <a16:creationId xmlns:a16="http://schemas.microsoft.com/office/drawing/2014/main" id="{56991517-9F31-DEB7-D3E6-1AA0360F726B}"/>
              </a:ext>
            </a:extLst>
          </p:cNvPr>
          <p:cNvSpPr/>
          <p:nvPr/>
        </p:nvSpPr>
        <p:spPr>
          <a:xfrm>
            <a:off x="9648825" y="3686175"/>
            <a:ext cx="2076450" cy="1906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4722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62215"/>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dirty="0">
              <a:latin typeface="Bahnschrift" panose="020B0502040204020203" pitchFamily="34" charset="0"/>
              <a:cs typeface="Angsana New" panose="020B0502040204020203" pitchFamily="18" charset="-34"/>
            </a:endParaRPr>
          </a:p>
        </p:txBody>
      </p:sp>
      <p:pic>
        <p:nvPicPr>
          <p:cNvPr id="6" name="Picture 5">
            <a:extLst>
              <a:ext uri="{FF2B5EF4-FFF2-40B4-BE49-F238E27FC236}">
                <a16:creationId xmlns:a16="http://schemas.microsoft.com/office/drawing/2014/main" id="{9EACC0A1-362C-4C85-B385-EA0904338604}"/>
              </a:ext>
            </a:extLst>
          </p:cNvPr>
          <p:cNvPicPr>
            <a:picLocks noChangeAspect="1"/>
          </p:cNvPicPr>
          <p:nvPr/>
        </p:nvPicPr>
        <p:blipFill rotWithShape="1">
          <a:blip r:embed="rId5"/>
          <a:srcRect l="13257" r="12671" b="45928"/>
          <a:stretch/>
        </p:blipFill>
        <p:spPr>
          <a:xfrm>
            <a:off x="0" y="2920346"/>
            <a:ext cx="3159761" cy="2704599"/>
          </a:xfrm>
          <a:prstGeom prst="rect">
            <a:avLst/>
          </a:prstGeom>
        </p:spPr>
      </p:pic>
      <p:sp>
        <p:nvSpPr>
          <p:cNvPr id="10" name="TextBox 9">
            <a:extLst>
              <a:ext uri="{FF2B5EF4-FFF2-40B4-BE49-F238E27FC236}">
                <a16:creationId xmlns:a16="http://schemas.microsoft.com/office/drawing/2014/main" id="{7E73B1BE-BA6A-4790-B4F3-904C35EE063D}"/>
              </a:ext>
            </a:extLst>
          </p:cNvPr>
          <p:cNvSpPr txBox="1"/>
          <p:nvPr/>
        </p:nvSpPr>
        <p:spPr>
          <a:xfrm>
            <a:off x="4805680" y="1425882"/>
            <a:ext cx="5151119" cy="2451184"/>
          </a:xfrm>
          <a:prstGeom prst="rect">
            <a:avLst/>
          </a:prstGeom>
          <a:noFill/>
        </p:spPr>
        <p:txBody>
          <a:bodyPr wrap="square">
            <a:spAutoFit/>
          </a:bodyPr>
          <a:lstStyle/>
          <a:p>
            <a:pPr>
              <a:lnSpc>
                <a:spcPct val="107000"/>
              </a:lnSpc>
              <a:spcAft>
                <a:spcPts val="800"/>
              </a:spcAft>
            </a:pPr>
            <a:r>
              <a:rPr lang="en-GB" sz="2400" dirty="0">
                <a:effectLst/>
                <a:latin typeface="Bahnschrift" panose="020B0502040204020203" pitchFamily="34" charset="0"/>
                <a:ea typeface="Calibri" panose="020F0502020204030204" pitchFamily="34" charset="0"/>
                <a:cs typeface="Times New Roman" panose="02020603050405020304" pitchFamily="18" charset="0"/>
              </a:rPr>
              <a:t>Finally, we must make sure that the judges know about your loyalty to Parliament. We should also offer to pray for the judges every day. That always goes down well!</a:t>
            </a:r>
          </a:p>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9178273-6A4C-4DFD-9B8A-871FCCD3B2B6}"/>
              </a:ext>
            </a:extLst>
          </p:cNvPr>
          <p:cNvGrpSpPr/>
          <p:nvPr/>
        </p:nvGrpSpPr>
        <p:grpSpPr>
          <a:xfrm>
            <a:off x="9756516" y="4117135"/>
            <a:ext cx="1828799" cy="1475312"/>
            <a:chOff x="5984240" y="3212749"/>
            <a:chExt cx="1828799" cy="1475312"/>
          </a:xfrm>
        </p:grpSpPr>
        <p:sp>
          <p:nvSpPr>
            <p:cNvPr id="15" name="Rectangle: Rounded Corners 14">
              <a:extLst>
                <a:ext uri="{FF2B5EF4-FFF2-40B4-BE49-F238E27FC236}">
                  <a16:creationId xmlns:a16="http://schemas.microsoft.com/office/drawing/2014/main" id="{BA8401BB-A5EC-4BF4-9257-A7A8FDEE2BDB}"/>
                </a:ext>
              </a:extLst>
            </p:cNvPr>
            <p:cNvSpPr/>
            <p:nvPr/>
          </p:nvSpPr>
          <p:spPr>
            <a:xfrm>
              <a:off x="5984240" y="3212749"/>
              <a:ext cx="1828799" cy="14753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DCBB68-142B-4763-8C32-9CBC2A06C4AE}"/>
                </a:ext>
              </a:extLst>
            </p:cNvPr>
            <p:cNvSpPr txBox="1"/>
            <p:nvPr/>
          </p:nvSpPr>
          <p:spPr>
            <a:xfrm>
              <a:off x="6096000" y="3639899"/>
              <a:ext cx="1521860" cy="1015663"/>
            </a:xfrm>
            <a:prstGeom prst="rect">
              <a:avLst/>
            </a:prstGeom>
            <a:noFill/>
            <a:ln>
              <a:noFill/>
            </a:ln>
          </p:spPr>
          <p:txBody>
            <a:bodyPr wrap="square" rtlCol="0">
              <a:spAutoFit/>
            </a:bodyPr>
            <a:lstStyle/>
            <a:p>
              <a:pPr algn="ctr"/>
              <a:r>
                <a:rPr lang="en-GB" sz="2000" b="1" dirty="0">
                  <a:solidFill>
                    <a:schemeClr val="bg1"/>
                  </a:solidFill>
                  <a:latin typeface="Bahnschrift" panose="020B0502040204020203" pitchFamily="34" charset="0"/>
                  <a:cs typeface="Times New Roman" panose="02020603050405020304" pitchFamily="18" charset="0"/>
                </a:rPr>
                <a:t>Click here for your petition</a:t>
              </a:r>
              <a:endParaRPr lang="en-GB" sz="2000" b="1" dirty="0">
                <a:solidFill>
                  <a:schemeClr val="bg1"/>
                </a:solidFill>
              </a:endParaRPr>
            </a:p>
          </p:txBody>
        </p:sp>
        <p:sp>
          <p:nvSpPr>
            <p:cNvPr id="17" name="Arrow: Right 16">
              <a:extLst>
                <a:ext uri="{FF2B5EF4-FFF2-40B4-BE49-F238E27FC236}">
                  <a16:creationId xmlns:a16="http://schemas.microsoft.com/office/drawing/2014/main" id="{EBF2FDAD-86E9-49BF-9BDE-FEE0AB88051D}"/>
                </a:ext>
              </a:extLst>
            </p:cNvPr>
            <p:cNvSpPr/>
            <p:nvPr/>
          </p:nvSpPr>
          <p:spPr>
            <a:xfrm>
              <a:off x="6477000" y="3246120"/>
              <a:ext cx="8432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Rounded Corners 11">
            <a:hlinkClick r:id="rId6" action="ppaction://hlinksldjump"/>
            <a:extLst>
              <a:ext uri="{FF2B5EF4-FFF2-40B4-BE49-F238E27FC236}">
                <a16:creationId xmlns:a16="http://schemas.microsoft.com/office/drawing/2014/main" id="{4D15190C-7FAA-4860-A3A3-A8BDC3E710B5}"/>
              </a:ext>
            </a:extLst>
          </p:cNvPr>
          <p:cNvSpPr/>
          <p:nvPr/>
        </p:nvSpPr>
        <p:spPr>
          <a:xfrm>
            <a:off x="9381419" y="3947568"/>
            <a:ext cx="2618802" cy="17194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47671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87" y="5624945"/>
            <a:ext cx="12219087" cy="1233055"/>
          </a:xfrm>
          <a:prstGeom prst="rect">
            <a:avLst/>
          </a:prstGeom>
          <a:solidFill>
            <a:srgbClr val="77CFE5"/>
          </a:solidFill>
        </p:spPr>
      </p:pic>
      <p:pic>
        <p:nvPicPr>
          <p:cNvPr id="9" name="Picture 8"/>
          <p:cNvPicPr>
            <a:picLocks noChangeAspect="1"/>
          </p:cNvPicPr>
          <p:nvPr/>
        </p:nvPicPr>
        <p:blipFill>
          <a:blip r:embed="rId3"/>
          <a:stretch>
            <a:fillRect/>
          </a:stretch>
        </p:blipFill>
        <p:spPr>
          <a:xfrm>
            <a:off x="9381420" y="5709130"/>
            <a:ext cx="914479" cy="1097375"/>
          </a:xfrm>
          <a:prstGeom prst="rect">
            <a:avLst/>
          </a:prstGeom>
        </p:spPr>
      </p:pic>
      <p:pic>
        <p:nvPicPr>
          <p:cNvPr id="11" name="Picture 10"/>
          <p:cNvPicPr>
            <a:picLocks noChangeAspect="1"/>
          </p:cNvPicPr>
          <p:nvPr/>
        </p:nvPicPr>
        <p:blipFill>
          <a:blip r:embed="rId4"/>
          <a:stretch>
            <a:fillRect/>
          </a:stretch>
        </p:blipFill>
        <p:spPr>
          <a:xfrm>
            <a:off x="8172441" y="5674657"/>
            <a:ext cx="1208978" cy="1198861"/>
          </a:xfrm>
          <a:prstGeom prst="rect">
            <a:avLst/>
          </a:prstGeom>
        </p:spPr>
      </p:pic>
      <p:sp>
        <p:nvSpPr>
          <p:cNvPr id="4" name="TextBox 3">
            <a:extLst>
              <a:ext uri="{FF2B5EF4-FFF2-40B4-BE49-F238E27FC236}">
                <a16:creationId xmlns:a16="http://schemas.microsoft.com/office/drawing/2014/main" id="{0DBAE377-52EB-42A5-89B6-BF20BCA0BB11}"/>
              </a:ext>
            </a:extLst>
          </p:cNvPr>
          <p:cNvSpPr txBox="1"/>
          <p:nvPr/>
        </p:nvSpPr>
        <p:spPr>
          <a:xfrm>
            <a:off x="335281" y="236067"/>
            <a:ext cx="11664940" cy="3565271"/>
          </a:xfrm>
          <a:prstGeom prst="rect">
            <a:avLst/>
          </a:prstGeom>
          <a:noFill/>
        </p:spPr>
        <p:txBody>
          <a:bodyPr wrap="square" rtlCol="0">
            <a:spAutoFit/>
          </a:bodyPr>
          <a:lstStyle/>
          <a:p>
            <a:pPr>
              <a:lnSpc>
                <a:spcPct val="107000"/>
              </a:lnSpc>
              <a:spcAft>
                <a:spcPts val="800"/>
              </a:spcAft>
            </a:pPr>
            <a:r>
              <a:rPr lang="en-GB" sz="1800" dirty="0">
                <a:effectLst/>
                <a:latin typeface="Bahnschrift" panose="020B0502040204020203" pitchFamily="34" charset="0"/>
                <a:ea typeface="Calibri" panose="020F0502020204030204" pitchFamily="34" charset="0"/>
                <a:cs typeface="Times New Roman" panose="02020603050405020304" pitchFamily="18" charset="0"/>
              </a:rPr>
              <a:t> </a:t>
            </a:r>
            <a:endParaRPr lang="en-GB" sz="2400" dirty="0">
              <a:effectLst/>
              <a:latin typeface="Freestyle Script" panose="030804020302050B04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To the right Worshipful the Justices of the Peace and in the presence of the people for this county at the Quarter Sessions to be held on the 1st of April 1650. The humble petition of Walter </a:t>
            </a:r>
            <a:r>
              <a:rPr lang="en-GB" sz="2400" dirty="0" err="1">
                <a:effectLst/>
                <a:latin typeface="Bradley Hand ITC" panose="03070402050302030203" pitchFamily="66" charset="0"/>
                <a:ea typeface="Calibri" panose="020F0502020204030204" pitchFamily="34" charset="0"/>
                <a:cs typeface="Times New Roman" panose="02020603050405020304" pitchFamily="18" charset="0"/>
              </a:rPr>
              <a:t>Hogbrawl</a:t>
            </a:r>
            <a:r>
              <a:rPr lang="en-GB" sz="2400" dirty="0">
                <a:effectLst/>
                <a:latin typeface="Bradley Hand ITC" panose="03070402050302030203" pitchFamily="66" charset="0"/>
                <a:ea typeface="Calibri" panose="020F0502020204030204" pitchFamily="34" charset="0"/>
                <a:cs typeface="Times New Roman" panose="02020603050405020304" pitchFamily="18" charset="0"/>
              </a:rPr>
              <a:t>, blacksmith</a:t>
            </a:r>
            <a:r>
              <a:rPr lang="en-GB" sz="2400" dirty="0">
                <a:latin typeface="Bradley Hand ITC" panose="03070402050302030203" pitchFamily="66" charset="0"/>
                <a:ea typeface="Calibri" panose="020F0502020204030204" pitchFamily="34" charset="0"/>
                <a:cs typeface="Times New Roman" panose="02020603050405020304" pitchFamily="18" charset="0"/>
              </a:rPr>
              <a:t>. During these late wars he was shot in the leg with a musket bullet. He is now unable to walk without the help of his friends.</a:t>
            </a:r>
          </a:p>
          <a:p>
            <a:pPr>
              <a:lnSpc>
                <a:spcPct val="107000"/>
              </a:lnSpc>
              <a:spcAft>
                <a:spcPts val="800"/>
              </a:spcAft>
            </a:pPr>
            <a:endParaRPr lang="en-GB" sz="2400" dirty="0">
              <a:latin typeface="Bradley Hand ITC" panose="03070402050302030203" pitchFamily="66" charset="0"/>
              <a:cs typeface="Times New Roman" panose="02020603050405020304" pitchFamily="18" charset="0"/>
            </a:endParaRP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needs money to buy crutches or a horse. He has been ever faithful to Parliament.</a:t>
            </a:r>
          </a:p>
          <a:p>
            <a:pPr>
              <a:lnSpc>
                <a:spcPct val="107000"/>
              </a:lnSpc>
              <a:spcAft>
                <a:spcPts val="800"/>
              </a:spcAft>
            </a:pPr>
            <a:r>
              <a:rPr lang="en-GB" sz="2400" dirty="0">
                <a:latin typeface="Bradley Hand ITC" panose="03070402050302030203" pitchFamily="66" charset="0"/>
                <a:cs typeface="Times New Roman" panose="02020603050405020304" pitchFamily="18" charset="0"/>
              </a:rPr>
              <a:t>He will daily pray for you. </a:t>
            </a:r>
            <a:endParaRPr lang="en-GB" dirty="0">
              <a:latin typeface="Bradley Hand ITC" panose="03070402050302030203" pitchFamily="66" charset="0"/>
              <a:cs typeface="Angsana New" panose="020B0502040204020203" pitchFamily="18" charset="-34"/>
            </a:endParaRPr>
          </a:p>
        </p:txBody>
      </p:sp>
      <p:sp>
        <p:nvSpPr>
          <p:cNvPr id="5" name="Rectangle 4">
            <a:hlinkClick r:id="rId5" action="ppaction://hlinksldjump"/>
            <a:extLst>
              <a:ext uri="{FF2B5EF4-FFF2-40B4-BE49-F238E27FC236}">
                <a16:creationId xmlns:a16="http://schemas.microsoft.com/office/drawing/2014/main" id="{55386673-FC54-8C2B-2850-932A2E289D48}"/>
              </a:ext>
            </a:extLst>
          </p:cNvPr>
          <p:cNvSpPr/>
          <p:nvPr/>
        </p:nvSpPr>
        <p:spPr>
          <a:xfrm>
            <a:off x="3367401" y="3000891"/>
            <a:ext cx="2800350" cy="2298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D6D41923-8257-3D06-2EE8-37102EEADD01}"/>
              </a:ext>
            </a:extLst>
          </p:cNvPr>
          <p:cNvGrpSpPr/>
          <p:nvPr/>
        </p:nvGrpSpPr>
        <p:grpSpPr>
          <a:xfrm>
            <a:off x="9578341" y="3601107"/>
            <a:ext cx="2277101" cy="1875354"/>
            <a:chOff x="9032241" y="2203672"/>
            <a:chExt cx="2277101" cy="1875354"/>
          </a:xfrm>
        </p:grpSpPr>
        <p:sp>
          <p:nvSpPr>
            <p:cNvPr id="13" name="Rectangle: Rounded Corners 12">
              <a:extLst>
                <a:ext uri="{FF2B5EF4-FFF2-40B4-BE49-F238E27FC236}">
                  <a16:creationId xmlns:a16="http://schemas.microsoft.com/office/drawing/2014/main" id="{809FA604-A981-E16D-9D12-5FE15FE73C2A}"/>
                </a:ext>
              </a:extLst>
            </p:cNvPr>
            <p:cNvSpPr/>
            <p:nvPr/>
          </p:nvSpPr>
          <p:spPr>
            <a:xfrm>
              <a:off x="9032241" y="2331135"/>
              <a:ext cx="2277101" cy="174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904C295-FB8E-609C-A9CA-617C3066B466}"/>
                </a:ext>
              </a:extLst>
            </p:cNvPr>
            <p:cNvSpPr txBox="1"/>
            <p:nvPr/>
          </p:nvSpPr>
          <p:spPr>
            <a:xfrm>
              <a:off x="9194248" y="2203672"/>
              <a:ext cx="1946272" cy="1815882"/>
            </a:xfrm>
            <a:prstGeom prst="rect">
              <a:avLst/>
            </a:prstGeom>
            <a:noFill/>
          </p:spPr>
          <p:txBody>
            <a:bodyPr wrap="square" rtlCol="0">
              <a:spAutoFit/>
            </a:bodyPr>
            <a:lstStyle/>
            <a:p>
              <a:pPr algn="ctr"/>
              <a:r>
                <a:rPr lang="en-GB" sz="4000" b="1" dirty="0">
                  <a:solidFill>
                    <a:schemeClr val="bg1"/>
                  </a:solidFill>
                  <a:latin typeface="Bahnschrift" panose="020B0502040204020203" pitchFamily="34" charset="0"/>
                  <a:cs typeface="Times New Roman" panose="02020603050405020304" pitchFamily="18" charset="0"/>
                </a:rPr>
                <a:t>?</a:t>
              </a:r>
            </a:p>
            <a:p>
              <a:pPr algn="ctr"/>
              <a:r>
                <a:rPr lang="en-GB" sz="2400" b="1" dirty="0">
                  <a:solidFill>
                    <a:schemeClr val="bg1"/>
                  </a:solidFill>
                  <a:latin typeface="Bahnschrift" panose="020B0502040204020203" pitchFamily="34" charset="0"/>
                  <a:cs typeface="Times New Roman" panose="02020603050405020304" pitchFamily="18" charset="0"/>
                </a:rPr>
                <a:t>Click here to find out if you win!</a:t>
              </a:r>
              <a:endParaRPr lang="en-GB" sz="2400" b="1" dirty="0">
                <a:solidFill>
                  <a:schemeClr val="bg1"/>
                </a:solidFill>
              </a:endParaRPr>
            </a:p>
          </p:txBody>
        </p:sp>
      </p:grpSp>
      <p:sp>
        <p:nvSpPr>
          <p:cNvPr id="16" name="Rectangle 15">
            <a:hlinkClick r:id="rId5" action="ppaction://hlinksldjump"/>
            <a:extLst>
              <a:ext uri="{FF2B5EF4-FFF2-40B4-BE49-F238E27FC236}">
                <a16:creationId xmlns:a16="http://schemas.microsoft.com/office/drawing/2014/main" id="{8483CB2E-F7E0-8607-BD9D-D6EE11800BE3}"/>
              </a:ext>
            </a:extLst>
          </p:cNvPr>
          <p:cNvSpPr/>
          <p:nvPr/>
        </p:nvSpPr>
        <p:spPr>
          <a:xfrm>
            <a:off x="9381419" y="3429000"/>
            <a:ext cx="2705806" cy="219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8131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1592</TotalTime>
  <Words>6331</Words>
  <Application>Microsoft Office PowerPoint</Application>
  <PresentationFormat>Widescreen</PresentationFormat>
  <Paragraphs>498</Paragraphs>
  <Slides>103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103</vt:i4>
      </vt:variant>
    </vt:vector>
  </HeadingPairs>
  <TitlesOfParts>
    <vt:vector size="111" baseType="lpstr">
      <vt:lpstr>Arial</vt:lpstr>
      <vt:lpstr>Bahnschrift</vt:lpstr>
      <vt:lpstr>Bradley Hand ITC</vt:lpstr>
      <vt:lpstr>Calibri</vt:lpstr>
      <vt:lpstr>Calibri Light</vt:lpstr>
      <vt:lpstr>Freestyle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Newark &amp; Sherwood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Greany</dc:creator>
  <cp:lastModifiedBy>Denise Greany</cp:lastModifiedBy>
  <cp:revision>51</cp:revision>
  <dcterms:created xsi:type="dcterms:W3CDTF">2022-11-22T19:40:59Z</dcterms:created>
  <dcterms:modified xsi:type="dcterms:W3CDTF">2023-05-09T11:15:16Z</dcterms:modified>
</cp:coreProperties>
</file>